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68" r:id="rId2"/>
    <p:sldId id="256" r:id="rId3"/>
    <p:sldId id="257" r:id="rId4"/>
    <p:sldId id="258" r:id="rId5"/>
    <p:sldId id="267" r:id="rId6"/>
    <p:sldId id="259" r:id="rId7"/>
    <p:sldId id="260" r:id="rId8"/>
    <p:sldId id="261" r:id="rId9"/>
    <p:sldId id="262" r:id="rId10"/>
    <p:sldId id="264" r:id="rId11"/>
    <p:sldId id="263" r:id="rId12"/>
    <p:sldId id="265" r:id="rId13"/>
    <p:sldId id="266" r:id="rId14"/>
    <p:sldId id="269" r:id="rId15"/>
  </p:sldIdLst>
  <p:sldSz cx="9144000" cy="6858000" type="screen4x3"/>
  <p:notesSz cx="6858000" cy="9144000"/>
  <p:embeddedFontLst>
    <p:embeddedFont>
      <p:font typeface="Arial Black" pitchFamily="34" charset="0"/>
      <p:bold r:id="rId17"/>
    </p:embeddedFont>
    <p:embeddedFont>
      <p:font typeface="Aharoni" pitchFamily="2" charset="-79"/>
      <p:bold r:id="rId18"/>
    </p:embeddedFont>
    <p:embeddedFont>
      <p:font typeface="Arabic Typesetting" pitchFamily="66" charset="-78"/>
      <p:regular r:id="rId19"/>
    </p:embeddedFont>
    <p:embeddedFont>
      <p:font typeface="Impact" pitchFamily="34" charset="0"/>
      <p:regular r:id="rId20"/>
    </p:embeddedFont>
  </p:embeddedFont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054" autoAdjust="0"/>
  </p:normalViewPr>
  <p:slideViewPr>
    <p:cSldViewPr>
      <p:cViewPr varScale="1">
        <p:scale>
          <a:sx n="53" d="100"/>
          <a:sy n="53" d="100"/>
        </p:scale>
        <p:origin x="-185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C91FD91-8A54-496B-9B09-0C2F8C631109}" type="slidenum">
              <a:rPr lang="en-US"/>
              <a:pPr/>
              <a:t>‹#›</a:t>
            </a:fld>
            <a:endParaRPr lang="en-US"/>
          </a:p>
        </p:txBody>
      </p:sp>
    </p:spTree>
    <p:extLst>
      <p:ext uri="{BB962C8B-B14F-4D97-AF65-F5344CB8AC3E}">
        <p14:creationId xmlns:p14="http://schemas.microsoft.com/office/powerpoint/2010/main" val="187381498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7ACAC8-43CC-48D0-A2E9-F28F81D58E4D}" type="slidenum">
              <a:rPr lang="en-US"/>
              <a:pPr/>
              <a:t>2</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a:t>Revelation 3:20 will be the basis for our lesson today. It is an interesting statement and a very interesting picture of the Christ standing otside the door of the church at Laodicea and beckoning anyone to hear his voice.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A86B8A-E43E-4289-BFC1-738A2CEE1221}" type="slidenum">
              <a:rPr lang="en-US"/>
              <a:pPr/>
              <a:t>11</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n-US"/>
              <a:t>How Jesus entreats is a dimension worth considering. [CLICK thru]</a:t>
            </a:r>
          </a:p>
          <a:p>
            <a:endParaRPr lang="en-US"/>
          </a:p>
          <a:p>
            <a:r>
              <a:rPr lang="en-US"/>
              <a:t>He desires admittance.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2679DD-21BE-4307-94E7-E8E99AD5EBB0}" type="slidenum">
              <a:rPr lang="en-US"/>
              <a:pPr/>
              <a:t>12</a:t>
            </a:fld>
            <a:endParaRPr 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r>
              <a:rPr lang="en-US"/>
              <a:t>It seems that Jesus is pleading for “anyone.” Just one. Won’t even one hear and open? This supports the idea that there was no one fit for heaven in the church at Laodicea. At Sardis there were at least some with robes undefiled. But what about Laodicea?</a:t>
            </a:r>
          </a:p>
          <a:p>
            <a:endParaRPr lang="en-US"/>
          </a:p>
          <a:p>
            <a:r>
              <a:rPr lang="en-US"/>
              <a:t>[CLICK X3]</a:t>
            </a:r>
          </a:p>
          <a:p>
            <a:r>
              <a:rPr lang="en-US"/>
              <a:t>Jesus has the keys to Hades and death (Rev. 1:18).  While he can open Hades he cannot open your heart apart from your will.  </a:t>
            </a:r>
          </a:p>
          <a:p>
            <a:endParaRPr lang="en-US"/>
          </a:p>
          <a:p>
            <a:r>
              <a:rPr lang="en-US"/>
              <a:t>He doesn’t cram His church into into anyone's hearts. He doesn't force feed faith. You must be willing to hear and you must be willing to believe. Without such, Jesus can do absolutely nothing for you of any eternal benefit.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43A888-F896-406C-9D31-31DCA249B77F}" type="slidenum">
              <a:rPr lang="en-US"/>
              <a:pPr/>
              <a:t>13</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en-US"/>
              <a:t>Sodom - After Lot called homosexuality "wicked" to the men of Sodom (Gen. 19:7); they responded, </a:t>
            </a:r>
          </a:p>
          <a:p>
            <a:endParaRPr lang="en-US"/>
          </a:p>
          <a:p>
            <a:r>
              <a:rPr lang="en-US"/>
              <a:t>"And they said, "Stand back!" Then they said, "This one came in to stay here, and he keeps acting as a judge; now we will deal worse with you than with them." So they pressed hard against the man Lot, and came near to break down the door." </a:t>
            </a:r>
          </a:p>
          <a:p>
            <a:endParaRPr lang="en-US"/>
          </a:p>
          <a:p>
            <a:r>
              <a:rPr lang="en-US"/>
              <a:t>Lot obviously had a tract record of condemning their lawless deeds and they wanted to repay him with evil. Peter tells us that his soul was tormented by hearing and seeing their lawless deeds (2 Pet. 2:7, 8).  Who is to say that God was not beckoning them to repentance through Lot's judgments? Ultimately they were destroyed for not repenting.</a:t>
            </a:r>
          </a:p>
          <a:p>
            <a:endParaRPr lang="en-US"/>
          </a:p>
          <a:p>
            <a:r>
              <a:rPr lang="en-US"/>
              <a:t>Felix and Drusilla -  The time never came for them to obey the gospel and let the Lord dine in their heart. Felix would soon be dismissed from his office in disgrace and Drusilla perished in the eruption of Mount Vesuvius.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EA2E0F-072A-4DDC-B371-A7DC9F3CC728}" type="slidenum">
              <a:rPr lang="en-US"/>
              <a:pPr/>
              <a:t>3</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dirty="0"/>
              <a:t>[CLICK X4]  Jesus maybe referring to that familiar Song of Solomon scene where the husband comes to the door and the bride doesn’t open it up in time because of her slumber and minor distractions (viz. garment off; feet washed). </a:t>
            </a:r>
          </a:p>
          <a:p>
            <a:endParaRPr lang="en-US" dirty="0"/>
          </a:p>
          <a:p>
            <a:r>
              <a:rPr lang="en-US" dirty="0"/>
              <a:t>Once she was fully aroused she comes to the door and doesn't find her husband. The beloved had tried to unlock the door, his myrrh remained as evidence. Ironically, she then went to travel the streets in Jerusalem to look for her beloved to only received violence from the watchmen.  Her beloved was once so close, but now so </a:t>
            </a:r>
            <a:r>
              <a:rPr lang="en-US" dirty="0" smtClean="0"/>
              <a:t>far away. </a:t>
            </a:r>
            <a:endParaRPr lang="en-US" dirty="0"/>
          </a:p>
          <a:p>
            <a:endParaRPr lang="en-US" dirty="0"/>
          </a:p>
          <a:p>
            <a:r>
              <a:rPr lang="en-US" dirty="0"/>
              <a:t>When Jesus stands at the door, we must open immediately and  not delay. He will not remain there forever. Inconveniences of getting out of bed, slipping on a robe should be nothing to be with the Lord. Yet people complain about getting baptized as some meritorious work of man in order to get clothed with Christ (Gal. 3:27)! You will also find those married to Christ complain about coming to services to worship Him!</a:t>
            </a:r>
          </a:p>
          <a:p>
            <a:endParaRPr lang="en-US" dirty="0"/>
          </a:p>
          <a:p>
            <a:r>
              <a:rPr lang="en-US" dirty="0"/>
              <a:t>This woman in the Song of Solomon who is slow to answer the door for her lover seems to answer with the “</a:t>
            </a:r>
            <a:r>
              <a:rPr lang="en-US" dirty="0" err="1"/>
              <a:t>lukewarmness</a:t>
            </a:r>
            <a:r>
              <a:rPr lang="en-US" dirty="0"/>
              <a:t>” of the </a:t>
            </a:r>
            <a:r>
              <a:rPr lang="en-US" dirty="0" err="1"/>
              <a:t>Laodiceans</a:t>
            </a:r>
            <a:r>
              <a:rPr lang="en-US" dirty="0"/>
              <a:t> to Christ.</a:t>
            </a:r>
          </a:p>
          <a:p>
            <a:endParaRPr lang="en-US" dirty="0"/>
          </a:p>
          <a:p>
            <a:r>
              <a:rPr lang="en-US" dirty="0"/>
              <a:t>Let me say this. . .we do see the patience and love of Jesus, because even though He had nothing good to say about the church at Laodicea, unlike the shepherd to his wife in the Song, and even though He likened them to vomit, he was still willing to knock on their door and seek to come in.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74B35C-EADA-4BE4-9D28-4EA8711BB4B4}" type="slidenum">
              <a:rPr lang="en-US"/>
              <a:pPr/>
              <a:t>4</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n-US"/>
              <a:t>Read Rev. 3:14-22</a:t>
            </a:r>
          </a:p>
          <a:p>
            <a:endParaRPr lang="en-US"/>
          </a:p>
          <a:p>
            <a:r>
              <a:rPr lang="en-US"/>
              <a:t>[CLICK X6]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2F7C6E-0ADF-487F-80FC-5909B00B624E}" type="slidenum">
              <a:rPr lang="en-US"/>
              <a:pPr/>
              <a:t>5</a:t>
            </a:fld>
            <a:endParaRPr 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2F7C6E-0ADF-487F-80FC-5909B00B624E}" type="slidenum">
              <a:rPr lang="en-US"/>
              <a:pPr/>
              <a:t>6</a:t>
            </a:fld>
            <a:endParaRPr 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r>
              <a:rPr lang="en-US"/>
              <a:t>[CLICK X2] While Jesus is outside of their heart in Revelation, he wasn’t always. In order to become a Christian and a part of the church, Christ must have at one time resided there (Eph. 3:17).</a:t>
            </a:r>
          </a:p>
          <a:p>
            <a:endParaRPr lang="en-US"/>
          </a:p>
          <a:p>
            <a:r>
              <a:rPr lang="en-US"/>
              <a:t>[CLICK] Colossians 4:15, and 16 shows a high degree of fellowship was to exist between Colossae and Laodicea. They were to “greet them.” They were to share the letters Paul had written. </a:t>
            </a:r>
          </a:p>
          <a:p>
            <a:endParaRPr lang="en-US"/>
          </a:p>
          <a:p>
            <a:r>
              <a:rPr lang="en-US"/>
              <a:t>Not only does this passage show that Laodicea was once worthy of fellowship, but it also shows that the canon of scripture was already being compiled. </a:t>
            </a:r>
          </a:p>
          <a:p>
            <a:endParaRPr lang="en-US"/>
          </a:p>
          <a:p>
            <a:r>
              <a:rPr lang="en-US"/>
              <a:t>Note: "the epistle from Laodicea." Is this a lost epistle? Well, the apostles had power to write to all churches. I doubt all that they ever wrote was placed in the scriptures (1 Cor. 5:9, 11 “but now”; also of the many things that Jesus did were not placed in written form Jn. 21:25). </a:t>
            </a:r>
          </a:p>
          <a:p>
            <a:endParaRPr lang="en-US"/>
          </a:p>
          <a:p>
            <a:r>
              <a:rPr lang="en-US"/>
              <a:t>Paul simply states of a letter “from” Laodicea. If Laodicea had been given the letter to the Ephesians to read and that letter was then to be sent to Ephesus, then “Ephesians” would be “from” Laodicea and would not be a lost letter.</a:t>
            </a:r>
          </a:p>
          <a:p>
            <a:endParaRPr lang="en-US"/>
          </a:p>
          <a:p>
            <a:r>
              <a:rPr lang="en-US"/>
              <a:t>[CLICK X2]</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5C4ADA-704C-41E7-84F3-66BDF06C4469}" type="slidenum">
              <a:rPr lang="en-US"/>
              <a:pPr/>
              <a:t>7</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r>
              <a:rPr lang="en-US"/>
              <a:t>[CLICK] You might appreciate that becoming wealthy can often bring with it a downfall of self-dependence and ultimate alienation from God. It doesn’t have to. I have seen wealthy Christians maintain their humility and reverence with God and I have seen others who are all wrapped up in themselves. Laodicea was of the latter group. </a:t>
            </a:r>
          </a:p>
          <a:p>
            <a:endParaRPr lang="en-US"/>
          </a:p>
          <a:p>
            <a:r>
              <a:rPr lang="en-US"/>
              <a:t>[CLICK X2] We often only leave God when we feel comfortable of replacing God. We must see ourselves as small.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21188-4B54-4969-8589-07ABED35A1BB}" type="slidenum">
              <a:rPr lang="en-US"/>
              <a:pPr/>
              <a:t>8</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r>
              <a:rPr lang="en-US" dirty="0"/>
              <a:t>It was when big Saul saw himself as small that God exalted </a:t>
            </a:r>
            <a:r>
              <a:rPr lang="en-US" dirty="0" smtClean="0"/>
              <a:t>him</a:t>
            </a:r>
            <a:r>
              <a:rPr lang="en-US" baseline="0" dirty="0" smtClean="0"/>
              <a:t> (cf. 1 Sam. 9:21; Solomon 1 Kin. 3:7-9). </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29FB4F-FDD0-4D5E-BD24-BF9162495336}" type="slidenum">
              <a:rPr lang="en-US"/>
              <a:pPr/>
              <a:t>9</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r>
              <a:rPr lang="en-US"/>
              <a:t>[CLICK] This seems like a fair question to ask. Why?</a:t>
            </a:r>
          </a:p>
          <a:p>
            <a:endParaRPr lang="en-US"/>
          </a:p>
          <a:p>
            <a:r>
              <a:rPr lang="en-US"/>
              <a:t>[CLICK thru]</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7B2B92-838B-4E2D-9CEB-9238F73F822E}" type="slidenum">
              <a:rPr lang="en-US"/>
              <a:pPr/>
              <a:t>10</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r>
              <a:rPr lang="en-US" smtClean="0"/>
              <a:t>[</a:t>
            </a:r>
            <a:r>
              <a:rPr lang="en-US" dirty="0"/>
              <a:t>CLICK X2]</a:t>
            </a:r>
          </a:p>
          <a:p>
            <a:r>
              <a:rPr lang="en-US" dirty="0"/>
              <a:t>We see in this picture that Jesus takes the initiative to reconcile. He goes to the door. He stands at the door. He knocks on the door. He calls out or speaks at the door.  We see that this is consistent with other passages too.</a:t>
            </a:r>
          </a:p>
          <a:p>
            <a:endParaRPr lang="en-US" dirty="0"/>
          </a:p>
          <a:p>
            <a:r>
              <a:rPr lang="en-US" dirty="0"/>
              <a:t>"for the Son of Man has come to seek and to save that which was lost" (Lk. 19:10)</a:t>
            </a:r>
          </a:p>
          <a:p>
            <a:r>
              <a:rPr lang="en-US" dirty="0"/>
              <a:t>"We love Him because He first loved us" (1 Jn. 4:19)</a:t>
            </a:r>
          </a:p>
          <a:p>
            <a:r>
              <a:rPr lang="en-US" dirty="0"/>
              <a:t>"But God demonstrates His own love toward us, in that while we were still sinners, Christ died for us" (Rom. 5:8)</a:t>
            </a:r>
          </a:p>
          <a:p>
            <a:endParaRPr lang="en-US" dirty="0"/>
          </a:p>
          <a:p>
            <a:r>
              <a:rPr lang="en-US" dirty="0"/>
              <a:t>[CLICK] In short, He is at the door knocking because he loves you.</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C260B92-19F5-4144-9832-967C5FEA64DB}" type="slidenum">
              <a:rPr lang="en-US"/>
              <a:pPr/>
              <a:t>‹#›</a:t>
            </a:fld>
            <a:endParaRPr lang="en-US"/>
          </a:p>
        </p:txBody>
      </p:sp>
    </p:spTree>
    <p:extLst>
      <p:ext uri="{BB962C8B-B14F-4D97-AF65-F5344CB8AC3E}">
        <p14:creationId xmlns:p14="http://schemas.microsoft.com/office/powerpoint/2010/main" val="2997087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77D5343-9852-44CC-BDFD-827D627FC2F5}" type="slidenum">
              <a:rPr lang="en-US"/>
              <a:pPr/>
              <a:t>‹#›</a:t>
            </a:fld>
            <a:endParaRPr lang="en-US"/>
          </a:p>
        </p:txBody>
      </p:sp>
    </p:spTree>
    <p:extLst>
      <p:ext uri="{BB962C8B-B14F-4D97-AF65-F5344CB8AC3E}">
        <p14:creationId xmlns:p14="http://schemas.microsoft.com/office/powerpoint/2010/main" val="636580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3DC5361-CD5F-4493-9148-733FAB3F75CF}" type="slidenum">
              <a:rPr lang="en-US"/>
              <a:pPr/>
              <a:t>‹#›</a:t>
            </a:fld>
            <a:endParaRPr lang="en-US"/>
          </a:p>
        </p:txBody>
      </p:sp>
    </p:spTree>
    <p:extLst>
      <p:ext uri="{BB962C8B-B14F-4D97-AF65-F5344CB8AC3E}">
        <p14:creationId xmlns:p14="http://schemas.microsoft.com/office/powerpoint/2010/main" val="471851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3C817E7B-6DCD-49E2-B583-8783B453A253}" type="slidenum">
              <a:rPr lang="en-US"/>
              <a:pPr/>
              <a:t>‹#›</a:t>
            </a:fld>
            <a:endParaRPr lang="en-US"/>
          </a:p>
        </p:txBody>
      </p:sp>
    </p:spTree>
    <p:extLst>
      <p:ext uri="{BB962C8B-B14F-4D97-AF65-F5344CB8AC3E}">
        <p14:creationId xmlns:p14="http://schemas.microsoft.com/office/powerpoint/2010/main" val="4158272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8A5520C-C297-4373-BD27-FE44662C61A1}" type="slidenum">
              <a:rPr lang="en-US"/>
              <a:pPr/>
              <a:t>‹#›</a:t>
            </a:fld>
            <a:endParaRPr lang="en-US"/>
          </a:p>
        </p:txBody>
      </p:sp>
    </p:spTree>
    <p:extLst>
      <p:ext uri="{BB962C8B-B14F-4D97-AF65-F5344CB8AC3E}">
        <p14:creationId xmlns:p14="http://schemas.microsoft.com/office/powerpoint/2010/main" val="2717550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2CC95B2-AC61-4CF0-B045-C679E90626AB}" type="slidenum">
              <a:rPr lang="en-US"/>
              <a:pPr/>
              <a:t>‹#›</a:t>
            </a:fld>
            <a:endParaRPr lang="en-US"/>
          </a:p>
        </p:txBody>
      </p:sp>
    </p:spTree>
    <p:extLst>
      <p:ext uri="{BB962C8B-B14F-4D97-AF65-F5344CB8AC3E}">
        <p14:creationId xmlns:p14="http://schemas.microsoft.com/office/powerpoint/2010/main" val="1367892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6D9D9DB-96E2-4F70-BA4C-67910C52F9D6}" type="slidenum">
              <a:rPr lang="en-US"/>
              <a:pPr/>
              <a:t>‹#›</a:t>
            </a:fld>
            <a:endParaRPr lang="en-US"/>
          </a:p>
        </p:txBody>
      </p:sp>
    </p:spTree>
    <p:extLst>
      <p:ext uri="{BB962C8B-B14F-4D97-AF65-F5344CB8AC3E}">
        <p14:creationId xmlns:p14="http://schemas.microsoft.com/office/powerpoint/2010/main" val="850026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D683B14-A94C-4CCF-818C-808549179B2F}" type="slidenum">
              <a:rPr lang="en-US"/>
              <a:pPr/>
              <a:t>‹#›</a:t>
            </a:fld>
            <a:endParaRPr lang="en-US"/>
          </a:p>
        </p:txBody>
      </p:sp>
    </p:spTree>
    <p:extLst>
      <p:ext uri="{BB962C8B-B14F-4D97-AF65-F5344CB8AC3E}">
        <p14:creationId xmlns:p14="http://schemas.microsoft.com/office/powerpoint/2010/main" val="70703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274047A-FEEA-4C43-BE53-EA789B64E4AC}" type="slidenum">
              <a:rPr lang="en-US"/>
              <a:pPr/>
              <a:t>‹#›</a:t>
            </a:fld>
            <a:endParaRPr lang="en-US"/>
          </a:p>
        </p:txBody>
      </p:sp>
    </p:spTree>
    <p:extLst>
      <p:ext uri="{BB962C8B-B14F-4D97-AF65-F5344CB8AC3E}">
        <p14:creationId xmlns:p14="http://schemas.microsoft.com/office/powerpoint/2010/main" val="1902988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D3A6860-D4F7-47F0-BF80-26B915809311}" type="slidenum">
              <a:rPr lang="en-US"/>
              <a:pPr/>
              <a:t>‹#›</a:t>
            </a:fld>
            <a:endParaRPr lang="en-US"/>
          </a:p>
        </p:txBody>
      </p:sp>
    </p:spTree>
    <p:extLst>
      <p:ext uri="{BB962C8B-B14F-4D97-AF65-F5344CB8AC3E}">
        <p14:creationId xmlns:p14="http://schemas.microsoft.com/office/powerpoint/2010/main" val="3676112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B263269-9900-4012-8094-E0256E28C9E6}" type="slidenum">
              <a:rPr lang="en-US"/>
              <a:pPr/>
              <a:t>‹#›</a:t>
            </a:fld>
            <a:endParaRPr lang="en-US"/>
          </a:p>
        </p:txBody>
      </p:sp>
    </p:spTree>
    <p:extLst>
      <p:ext uri="{BB962C8B-B14F-4D97-AF65-F5344CB8AC3E}">
        <p14:creationId xmlns:p14="http://schemas.microsoft.com/office/powerpoint/2010/main" val="2990132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768EEE5-7A27-4D8E-813B-E2E89C78451E}" type="slidenum">
              <a:rPr lang="en-US"/>
              <a:pPr/>
              <a:t>‹#›</a:t>
            </a:fld>
            <a:endParaRPr lang="en-US"/>
          </a:p>
        </p:txBody>
      </p:sp>
    </p:spTree>
    <p:extLst>
      <p:ext uri="{BB962C8B-B14F-4D97-AF65-F5344CB8AC3E}">
        <p14:creationId xmlns:p14="http://schemas.microsoft.com/office/powerpoint/2010/main" val="275803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D6AFB11-2A64-4A29-9500-3CE02F901D8A}"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hemeOverride" Target="../theme/themeOverride1.xml"/><Relationship Id="rId4" Type="http://schemas.openxmlformats.org/officeDocument/2006/relationships/image" Target="../media/image5.wmf"/></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172969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MPj04073970000[1]"/>
          <p:cNvPicPr>
            <a:picLocks noChangeAspect="1" noChangeArrowheads="1"/>
          </p:cNvPicPr>
          <p:nvPr/>
        </p:nvPicPr>
        <p:blipFill>
          <a:blip r:embed="rId3">
            <a:lum bright="-10000"/>
            <a:extLst>
              <a:ext uri="{28A0092B-C50C-407E-A947-70E740481C1C}">
                <a14:useLocalDpi xmlns:a14="http://schemas.microsoft.com/office/drawing/2010/main" val="0"/>
              </a:ext>
            </a:extLst>
          </a:blip>
          <a:srcRect/>
          <a:stretch>
            <a:fillRect/>
          </a:stretch>
        </p:blipFill>
        <p:spPr bwMode="auto">
          <a:xfrm>
            <a:off x="0" y="0"/>
            <a:ext cx="4724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3"/>
          <p:cNvSpPr>
            <a:spLocks noGrp="1" noChangeArrowheads="1"/>
          </p:cNvSpPr>
          <p:nvPr>
            <p:ph type="title"/>
          </p:nvPr>
        </p:nvSpPr>
        <p:spPr>
          <a:xfrm>
            <a:off x="0" y="274638"/>
            <a:ext cx="9144000" cy="1143000"/>
          </a:xfrm>
        </p:spPr>
        <p:txBody>
          <a:bodyPr/>
          <a:lstStyle/>
          <a:p>
            <a:pPr algn="r"/>
            <a:r>
              <a:rPr lang="en-US" sz="3600">
                <a:solidFill>
                  <a:schemeClr val="folHlink"/>
                </a:solidFill>
                <a:effectLst>
                  <a:outerShdw blurRad="38100" dist="38100" dir="2700000" algn="tl">
                    <a:srgbClr val="FFFFFF"/>
                  </a:outerShdw>
                </a:effectLst>
                <a:latin typeface="Arial Black" pitchFamily="34" charset="0"/>
              </a:rPr>
              <a:t>“I Stand at the</a:t>
            </a:r>
            <a:r>
              <a:rPr lang="en-US" sz="3600">
                <a:latin typeface="Arial Black" pitchFamily="34" charset="0"/>
              </a:rPr>
              <a:t> </a:t>
            </a:r>
            <a:r>
              <a:rPr lang="en-US" sz="3600">
                <a:solidFill>
                  <a:schemeClr val="tx1"/>
                </a:solidFill>
                <a:latin typeface="Arial Black" pitchFamily="34" charset="0"/>
              </a:rPr>
              <a:t>Door and Knock”</a:t>
            </a:r>
          </a:p>
        </p:txBody>
      </p:sp>
      <p:sp>
        <p:nvSpPr>
          <p:cNvPr id="27652" name="Rectangle 4"/>
          <p:cNvSpPr>
            <a:spLocks noGrp="1" noChangeArrowheads="1"/>
          </p:cNvSpPr>
          <p:nvPr>
            <p:ph type="body" sz="half" idx="1"/>
          </p:nvPr>
        </p:nvSpPr>
        <p:spPr/>
        <p:txBody>
          <a:bodyPr/>
          <a:lstStyle/>
          <a:p>
            <a:pPr marL="109538" indent="-109538">
              <a:buFontTx/>
              <a:buNone/>
            </a:pPr>
            <a:r>
              <a:rPr lang="en-US" sz="3200">
                <a:latin typeface="Arial Black" pitchFamily="34" charset="0"/>
              </a:rPr>
              <a:t>THE CHURCH</a:t>
            </a:r>
          </a:p>
          <a:p>
            <a:pPr marL="509588" lvl="1"/>
            <a:r>
              <a:rPr lang="en-US" sz="2800"/>
              <a:t>Revelation 3:14-20</a:t>
            </a:r>
          </a:p>
        </p:txBody>
      </p:sp>
      <p:sp>
        <p:nvSpPr>
          <p:cNvPr id="27653" name="Rectangle 5"/>
          <p:cNvSpPr>
            <a:spLocks noGrp="1" noChangeArrowheads="1"/>
          </p:cNvSpPr>
          <p:nvPr>
            <p:ph type="body" sz="half" idx="2"/>
          </p:nvPr>
        </p:nvSpPr>
        <p:spPr>
          <a:xfrm>
            <a:off x="4648200" y="1600200"/>
            <a:ext cx="4495800" cy="5257800"/>
          </a:xfrm>
        </p:spPr>
        <p:txBody>
          <a:bodyPr/>
          <a:lstStyle/>
          <a:p>
            <a:r>
              <a:rPr lang="en-US" sz="3200" b="1" dirty="0">
                <a:solidFill>
                  <a:schemeClr val="folHlink"/>
                </a:solidFill>
              </a:rPr>
              <a:t>why would Jesus knock at the door?</a:t>
            </a:r>
          </a:p>
          <a:p>
            <a:pPr lvl="1"/>
            <a:r>
              <a:rPr lang="en-US" sz="2800" b="1" dirty="0"/>
              <a:t>he wants to preserve you (3:18)</a:t>
            </a:r>
          </a:p>
          <a:p>
            <a:pPr lvl="2"/>
            <a:r>
              <a:rPr lang="en-US" sz="2200" b="1" dirty="0"/>
              <a:t>it is for your own good</a:t>
            </a:r>
          </a:p>
          <a:p>
            <a:pPr lvl="2"/>
            <a:r>
              <a:rPr lang="en-US" sz="2200" b="1" dirty="0"/>
              <a:t>he is not in need of us; we are in need of Him</a:t>
            </a:r>
          </a:p>
          <a:p>
            <a:pPr lvl="2"/>
            <a:r>
              <a:rPr lang="en-US" sz="2200" b="1" dirty="0" smtClean="0"/>
              <a:t>attempt at </a:t>
            </a:r>
            <a:r>
              <a:rPr lang="en-US" sz="2200" b="1" dirty="0" err="1" smtClean="0"/>
              <a:t>reconcilia-tion</a:t>
            </a:r>
            <a:r>
              <a:rPr lang="en-US" sz="2200" b="1" dirty="0" smtClean="0"/>
              <a:t> </a:t>
            </a:r>
            <a:r>
              <a:rPr lang="en-US" sz="2200" b="1" dirty="0"/>
              <a:t>began with Savior (Lk. 19:10; 1 Jn. 4:19; Rom. 5:8)</a:t>
            </a:r>
          </a:p>
          <a:p>
            <a:pPr lvl="1"/>
            <a:r>
              <a:rPr lang="en-US" sz="2800" b="1" dirty="0"/>
              <a:t>he loves you (v. 19)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65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65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MPj04073970000[1]"/>
          <p:cNvPicPr>
            <a:picLocks noChangeAspect="1" noChangeArrowheads="1"/>
          </p:cNvPicPr>
          <p:nvPr/>
        </p:nvPicPr>
        <p:blipFill>
          <a:blip r:embed="rId3">
            <a:lum bright="-10000"/>
            <a:extLst>
              <a:ext uri="{28A0092B-C50C-407E-A947-70E740481C1C}">
                <a14:useLocalDpi xmlns:a14="http://schemas.microsoft.com/office/drawing/2010/main" val="0"/>
              </a:ext>
            </a:extLst>
          </a:blip>
          <a:srcRect/>
          <a:stretch>
            <a:fillRect/>
          </a:stretch>
        </p:blipFill>
        <p:spPr bwMode="auto">
          <a:xfrm>
            <a:off x="0" y="0"/>
            <a:ext cx="4724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3"/>
          <p:cNvSpPr>
            <a:spLocks noGrp="1" noChangeArrowheads="1"/>
          </p:cNvSpPr>
          <p:nvPr>
            <p:ph type="title"/>
          </p:nvPr>
        </p:nvSpPr>
        <p:spPr>
          <a:xfrm>
            <a:off x="0" y="274638"/>
            <a:ext cx="9144000" cy="1143000"/>
          </a:xfrm>
        </p:spPr>
        <p:txBody>
          <a:bodyPr/>
          <a:lstStyle/>
          <a:p>
            <a:pPr algn="r"/>
            <a:r>
              <a:rPr lang="en-US" sz="3600">
                <a:solidFill>
                  <a:schemeClr val="folHlink"/>
                </a:solidFill>
                <a:effectLst>
                  <a:outerShdw blurRad="38100" dist="38100" dir="2700000" algn="tl">
                    <a:srgbClr val="FFFFFF"/>
                  </a:outerShdw>
                </a:effectLst>
                <a:latin typeface="Arial Black" pitchFamily="34" charset="0"/>
              </a:rPr>
              <a:t>“I Stand at the</a:t>
            </a:r>
            <a:r>
              <a:rPr lang="en-US" sz="3600">
                <a:latin typeface="Arial Black" pitchFamily="34" charset="0"/>
              </a:rPr>
              <a:t> </a:t>
            </a:r>
            <a:r>
              <a:rPr lang="en-US" sz="3600">
                <a:solidFill>
                  <a:schemeClr val="tx1"/>
                </a:solidFill>
                <a:latin typeface="Arial Black" pitchFamily="34" charset="0"/>
              </a:rPr>
              <a:t>Door and Knock”</a:t>
            </a:r>
          </a:p>
        </p:txBody>
      </p:sp>
      <p:sp>
        <p:nvSpPr>
          <p:cNvPr id="23556" name="Rectangle 4"/>
          <p:cNvSpPr>
            <a:spLocks noGrp="1" noChangeArrowheads="1"/>
          </p:cNvSpPr>
          <p:nvPr>
            <p:ph type="body" sz="half" idx="1"/>
          </p:nvPr>
        </p:nvSpPr>
        <p:spPr/>
        <p:txBody>
          <a:bodyPr/>
          <a:lstStyle/>
          <a:p>
            <a:pPr marL="109538" indent="-109538">
              <a:buFontTx/>
              <a:buNone/>
            </a:pPr>
            <a:r>
              <a:rPr lang="en-US" sz="3200">
                <a:latin typeface="Arial Black" pitchFamily="34" charset="0"/>
              </a:rPr>
              <a:t>THE CHURCH</a:t>
            </a:r>
          </a:p>
          <a:p>
            <a:pPr marL="509588" lvl="1"/>
            <a:r>
              <a:rPr lang="en-US" sz="2800"/>
              <a:t>Revelation 3:14-20</a:t>
            </a:r>
          </a:p>
        </p:txBody>
      </p:sp>
      <p:sp>
        <p:nvSpPr>
          <p:cNvPr id="23557" name="Rectangle 5"/>
          <p:cNvSpPr>
            <a:spLocks noGrp="1" noChangeArrowheads="1"/>
          </p:cNvSpPr>
          <p:nvPr>
            <p:ph type="body" sz="half" idx="2"/>
          </p:nvPr>
        </p:nvSpPr>
        <p:spPr>
          <a:xfrm>
            <a:off x="4648200" y="1600200"/>
            <a:ext cx="4343400" cy="5257800"/>
          </a:xfrm>
        </p:spPr>
        <p:txBody>
          <a:bodyPr/>
          <a:lstStyle/>
          <a:p>
            <a:r>
              <a:rPr lang="en-US" b="1">
                <a:solidFill>
                  <a:schemeClr val="folHlink"/>
                </a:solidFill>
              </a:rPr>
              <a:t>how does Jesus entreat?</a:t>
            </a:r>
          </a:p>
          <a:p>
            <a:pPr lvl="1"/>
            <a:r>
              <a:rPr lang="en-US" b="1"/>
              <a:t>knocking &amp; talking</a:t>
            </a:r>
          </a:p>
          <a:p>
            <a:pPr lvl="2"/>
            <a:r>
              <a:rPr lang="en-US" b="1"/>
              <a:t>desire admittance</a:t>
            </a:r>
          </a:p>
          <a:p>
            <a:pPr lvl="2"/>
            <a:r>
              <a:rPr lang="en-US" b="1"/>
              <a:t>recognizes the rights of others—FREE WILL!</a:t>
            </a:r>
          </a:p>
          <a:p>
            <a:pPr lvl="1"/>
            <a:r>
              <a:rPr lang="en-US" b="1"/>
              <a:t>not kicking, not pounding, not keying</a:t>
            </a:r>
          </a:p>
          <a:p>
            <a:pPr lvl="1"/>
            <a:r>
              <a:rPr lang="en-US" b="1"/>
              <a:t>he doesn’t obtrude upon anyone</a:t>
            </a:r>
          </a:p>
          <a:p>
            <a:pPr lvl="1"/>
            <a:r>
              <a:rPr lang="en-US" b="1"/>
              <a:t>he calls through the gospel (2 Thess. 2:14)</a:t>
            </a:r>
          </a:p>
        </p:txBody>
      </p:sp>
      <p:sp>
        <p:nvSpPr>
          <p:cNvPr id="23558" name="AutoShape 6"/>
          <p:cNvSpPr>
            <a:spLocks noChangeArrowheads="1"/>
          </p:cNvSpPr>
          <p:nvPr/>
        </p:nvSpPr>
        <p:spPr bwMode="auto">
          <a:xfrm>
            <a:off x="0" y="4953000"/>
            <a:ext cx="5105400" cy="1828800"/>
          </a:xfrm>
          <a:prstGeom prst="rightArrowCallout">
            <a:avLst>
              <a:gd name="adj1" fmla="val 13213"/>
              <a:gd name="adj2" fmla="val 20310"/>
              <a:gd name="adj3" fmla="val 46528"/>
              <a:gd name="adj4" fmla="val 77926"/>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t>“to which He called you by our gospel, for the obtaining of the glory of our Lord Jesus Christ”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2" fill="hold" grpId="0" nodeType="afterEffect">
                                  <p:stCondLst>
                                    <p:cond delay="0"/>
                                  </p:stCondLst>
                                  <p:iterate type="lt">
                                    <p:tmPct val="10000"/>
                                  </p:iterate>
                                  <p:childTnLst>
                                    <p:set>
                                      <p:cBhvr>
                                        <p:cTn id="6" dur="1" fill="hold">
                                          <p:stCondLst>
                                            <p:cond delay="0"/>
                                          </p:stCondLst>
                                        </p:cTn>
                                        <p:tgtEl>
                                          <p:spTgt spid="23557">
                                            <p:txEl>
                                              <p:pRg st="0" end="0"/>
                                            </p:txEl>
                                          </p:spTgt>
                                        </p:tgtEl>
                                        <p:attrNameLst>
                                          <p:attrName>style.visibility</p:attrName>
                                        </p:attrNameLst>
                                      </p:cBhvr>
                                      <p:to>
                                        <p:strVal val="visible"/>
                                      </p:to>
                                    </p:set>
                                    <p:anim calcmode="lin" valueType="num">
                                      <p:cBhvr>
                                        <p:cTn id="7" dur="500" fill="hold"/>
                                        <p:tgtEl>
                                          <p:spTgt spid="23557">
                                            <p:txEl>
                                              <p:pRg st="0" end="0"/>
                                            </p:txEl>
                                          </p:spTgt>
                                        </p:tgtEl>
                                        <p:attrNameLst>
                                          <p:attrName>ppt_w</p:attrName>
                                        </p:attrNameLst>
                                      </p:cBhvr>
                                      <p:tavLst>
                                        <p:tav tm="0">
                                          <p:val>
                                            <p:strVal val="4*#ppt_w"/>
                                          </p:val>
                                        </p:tav>
                                        <p:tav tm="100000">
                                          <p:val>
                                            <p:strVal val="#ppt_w"/>
                                          </p:val>
                                        </p:tav>
                                      </p:tavLst>
                                    </p:anim>
                                    <p:anim calcmode="lin" valueType="num">
                                      <p:cBhvr>
                                        <p:cTn id="8" dur="500" fill="hold"/>
                                        <p:tgtEl>
                                          <p:spTgt spid="23557">
                                            <p:txEl>
                                              <p:pRg st="0" end="0"/>
                                            </p:txEl>
                                          </p:spTgt>
                                        </p:tgtEl>
                                        <p:attrNameLst>
                                          <p:attrName>ppt_h</p:attrName>
                                        </p:attrNameLst>
                                      </p:cBhvr>
                                      <p:tavLst>
                                        <p:tav tm="0">
                                          <p:val>
                                            <p:strVal val="4*#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557">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557">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557">
                                            <p:txEl>
                                              <p:pRg st="3" end="3"/>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557">
                                            <p:txEl>
                                              <p:pRg st="4" end="4"/>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557">
                                            <p:txEl>
                                              <p:pRg st="5" end="5"/>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557">
                                            <p:txEl>
                                              <p:pRg st="6" end="6"/>
                                            </p:txEl>
                                          </p:spTgt>
                                        </p:tgtEl>
                                        <p:attrNameLst>
                                          <p:attrName>style.visibility</p:attrName>
                                        </p:attrNameLst>
                                      </p:cBhvr>
                                      <p:to>
                                        <p:strVal val="visible"/>
                                      </p:to>
                                    </p:set>
                                  </p:childTnLst>
                                </p:cTn>
                              </p:par>
                            </p:childTnLst>
                          </p:cTn>
                        </p:par>
                        <p:par>
                          <p:cTn id="33" fill="hold" nodeType="afterGroup">
                            <p:stCondLst>
                              <p:cond delay="0"/>
                            </p:stCondLst>
                            <p:childTnLst>
                              <p:par>
                                <p:cTn id="34" presetID="13" presetClass="entr" presetSubtype="16" fill="hold" grpId="0" nodeType="afterEffect">
                                  <p:stCondLst>
                                    <p:cond delay="0"/>
                                  </p:stCondLst>
                                  <p:childTnLst>
                                    <p:set>
                                      <p:cBhvr>
                                        <p:cTn id="35" dur="1" fill="hold">
                                          <p:stCondLst>
                                            <p:cond delay="0"/>
                                          </p:stCondLst>
                                        </p:cTn>
                                        <p:tgtEl>
                                          <p:spTgt spid="23558"/>
                                        </p:tgtEl>
                                        <p:attrNameLst>
                                          <p:attrName>style.visibility</p:attrName>
                                        </p:attrNameLst>
                                      </p:cBhvr>
                                      <p:to>
                                        <p:strVal val="visible"/>
                                      </p:to>
                                    </p:set>
                                    <p:animEffect transition="in" filter="plus(in)">
                                      <p:cBhvr>
                                        <p:cTn id="36" dur="2000"/>
                                        <p:tgtEl>
                                          <p:spTgt spid="23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uiExpand="1" build="p"/>
      <p:bldP spid="2355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z="4000">
                <a:latin typeface="Arial Black" pitchFamily="34" charset="0"/>
              </a:rPr>
              <a:t>No “Faith Only” in Revelation 3:20</a:t>
            </a:r>
          </a:p>
        </p:txBody>
      </p:sp>
      <p:sp>
        <p:nvSpPr>
          <p:cNvPr id="29700" name="Rectangle 4"/>
          <p:cNvSpPr>
            <a:spLocks noGrp="1" noChangeArrowheads="1"/>
          </p:cNvSpPr>
          <p:nvPr>
            <p:ph type="body" sz="half" idx="1"/>
          </p:nvPr>
        </p:nvSpPr>
        <p:spPr>
          <a:xfrm>
            <a:off x="381000" y="1600200"/>
            <a:ext cx="4038600" cy="2209800"/>
          </a:xfrm>
          <a:noFill/>
          <a:ln w="28575">
            <a:solidFill>
              <a:schemeClr val="tx1"/>
            </a:solidFill>
            <a:miter lim="800000"/>
            <a:headEnd/>
            <a:tailEnd/>
          </a:ln>
        </p:spPr>
        <p:txBody>
          <a:bodyPr/>
          <a:lstStyle/>
          <a:p>
            <a:pPr marL="0" indent="0">
              <a:lnSpc>
                <a:spcPct val="80000"/>
              </a:lnSpc>
              <a:buFontTx/>
              <a:buNone/>
            </a:pPr>
            <a:r>
              <a:rPr lang="en-US" sz="3200"/>
              <a:t>“. . .If anyone hears My voice”</a:t>
            </a:r>
          </a:p>
          <a:p>
            <a:pPr marL="0" indent="0" algn="r">
              <a:lnSpc>
                <a:spcPct val="80000"/>
              </a:lnSpc>
              <a:buFontTx/>
              <a:buNone/>
            </a:pPr>
            <a:r>
              <a:rPr lang="en-US" sz="4400">
                <a:solidFill>
                  <a:schemeClr val="folHlink"/>
                </a:solidFill>
                <a:latin typeface="Arial Black" pitchFamily="34" charset="0"/>
              </a:rPr>
              <a:t>AND</a:t>
            </a:r>
          </a:p>
          <a:p>
            <a:pPr marL="0" indent="0">
              <a:lnSpc>
                <a:spcPct val="80000"/>
              </a:lnSpc>
              <a:buFontTx/>
              <a:buNone/>
            </a:pPr>
            <a:r>
              <a:rPr lang="en-US" sz="3200"/>
              <a:t>opens the door. . .”</a:t>
            </a:r>
          </a:p>
        </p:txBody>
      </p:sp>
      <p:sp>
        <p:nvSpPr>
          <p:cNvPr id="29704" name="Rectangle 8"/>
          <p:cNvSpPr>
            <a:spLocks noGrp="1" noChangeArrowheads="1"/>
          </p:cNvSpPr>
          <p:nvPr>
            <p:ph type="body" sz="half" idx="2"/>
          </p:nvPr>
        </p:nvSpPr>
        <p:spPr>
          <a:xfrm>
            <a:off x="381000" y="4114800"/>
            <a:ext cx="4038600" cy="2743200"/>
          </a:xfrm>
          <a:solidFill>
            <a:srgbClr val="CC6600"/>
          </a:solidFill>
          <a:ln w="28575">
            <a:solidFill>
              <a:schemeClr val="tx1"/>
            </a:solidFill>
            <a:miter lim="800000"/>
            <a:headEnd/>
            <a:tailEnd/>
          </a:ln>
        </p:spPr>
        <p:txBody>
          <a:bodyPr/>
          <a:lstStyle/>
          <a:p>
            <a:pPr>
              <a:lnSpc>
                <a:spcPct val="80000"/>
              </a:lnSpc>
            </a:pPr>
            <a:r>
              <a:rPr lang="en-US" sz="3200"/>
              <a:t>He doesn’t open the door</a:t>
            </a:r>
          </a:p>
          <a:p>
            <a:pPr>
              <a:lnSpc>
                <a:spcPct val="80000"/>
              </a:lnSpc>
            </a:pPr>
            <a:r>
              <a:rPr lang="en-US" sz="3200"/>
              <a:t>He doesn’t own the key to the door</a:t>
            </a:r>
          </a:p>
          <a:p>
            <a:pPr>
              <a:lnSpc>
                <a:spcPct val="80000"/>
              </a:lnSpc>
            </a:pPr>
            <a:r>
              <a:rPr lang="en-US" sz="3200"/>
              <a:t>He doesn’t make you hear his word</a:t>
            </a:r>
          </a:p>
        </p:txBody>
      </p:sp>
      <p:pic>
        <p:nvPicPr>
          <p:cNvPr id="29703" name="Picture 7" descr="MPj0401898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9525" y="2133600"/>
            <a:ext cx="3902075" cy="3121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nodeType="afterEffect">
                                  <p:stCondLst>
                                    <p:cond delay="0"/>
                                  </p:stCondLst>
                                  <p:childTnLst>
                                    <p:set>
                                      <p:cBhvr>
                                        <p:cTn id="6" dur="1" fill="hold">
                                          <p:stCondLst>
                                            <p:cond delay="0"/>
                                          </p:stCondLst>
                                        </p:cTn>
                                        <p:tgtEl>
                                          <p:spTgt spid="29703"/>
                                        </p:tgtEl>
                                        <p:attrNameLst>
                                          <p:attrName>style.visibility</p:attrName>
                                        </p:attrNameLst>
                                      </p:cBhvr>
                                      <p:to>
                                        <p:strVal val="visible"/>
                                      </p:to>
                                    </p:set>
                                    <p:anim calcmode="lin" valueType="num">
                                      <p:cBhvr>
                                        <p:cTn id="7" dur="500" fill="hold"/>
                                        <p:tgtEl>
                                          <p:spTgt spid="29703"/>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9703"/>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9703"/>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9703"/>
                                        </p:tgtEl>
                                        <p:attrNameLst>
                                          <p:attrName>ppt_y</p:attrName>
                                        </p:attrNameLst>
                                      </p:cBhvr>
                                      <p:tavLst>
                                        <p:tav tm="0">
                                          <p:val>
                                            <p:strVal val="#ppt_y"/>
                                          </p:val>
                                        </p:tav>
                                        <p:tav tm="100000">
                                          <p:val>
                                            <p:strVal val="#ppt_y"/>
                                          </p:val>
                                        </p:tav>
                                      </p:tavLst>
                                    </p:anim>
                                  </p:childTnLst>
                                </p:cTn>
                              </p:par>
                              <p:par>
                                <p:cTn id="11" presetID="23" presetClass="entr" presetSubtype="16" fill="hold" grpId="0" nodeType="withEffect">
                                  <p:stCondLst>
                                    <p:cond delay="0"/>
                                  </p:stCondLst>
                                  <p:childTnLst>
                                    <p:set>
                                      <p:cBhvr>
                                        <p:cTn id="12" dur="1" fill="hold">
                                          <p:stCondLst>
                                            <p:cond delay="0"/>
                                          </p:stCondLst>
                                        </p:cTn>
                                        <p:tgtEl>
                                          <p:spTgt spid="29700">
                                            <p:bg/>
                                          </p:spTgt>
                                        </p:tgtEl>
                                        <p:attrNameLst>
                                          <p:attrName>style.visibility</p:attrName>
                                        </p:attrNameLst>
                                      </p:cBhvr>
                                      <p:to>
                                        <p:strVal val="visible"/>
                                      </p:to>
                                    </p:set>
                                    <p:anim calcmode="lin" valueType="num">
                                      <p:cBhvr>
                                        <p:cTn id="13" dur="500" fill="hold"/>
                                        <p:tgtEl>
                                          <p:spTgt spid="29700">
                                            <p:bg/>
                                          </p:spTgt>
                                        </p:tgtEl>
                                        <p:attrNameLst>
                                          <p:attrName>ppt_w</p:attrName>
                                        </p:attrNameLst>
                                      </p:cBhvr>
                                      <p:tavLst>
                                        <p:tav tm="0">
                                          <p:val>
                                            <p:fltVal val="0"/>
                                          </p:val>
                                        </p:tav>
                                        <p:tav tm="100000">
                                          <p:val>
                                            <p:strVal val="#ppt_w"/>
                                          </p:val>
                                        </p:tav>
                                      </p:tavLst>
                                    </p:anim>
                                    <p:anim calcmode="lin" valueType="num">
                                      <p:cBhvr>
                                        <p:cTn id="14" dur="500" fill="hold"/>
                                        <p:tgtEl>
                                          <p:spTgt spid="29700">
                                            <p:bg/>
                                          </p:spTgt>
                                        </p:tgtEl>
                                        <p:attrNameLst>
                                          <p:attrName>ppt_h</p:attrName>
                                        </p:attrNameLst>
                                      </p:cBhvr>
                                      <p:tavLst>
                                        <p:tav tm="0">
                                          <p:val>
                                            <p:fltVal val="0"/>
                                          </p:val>
                                        </p:tav>
                                        <p:tav tm="100000">
                                          <p:val>
                                            <p:strVal val="#ppt_h"/>
                                          </p:val>
                                        </p:tav>
                                      </p:tavLst>
                                    </p:anim>
                                  </p:childTnLst>
                                </p:cTn>
                              </p:par>
                            </p:childTnLst>
                          </p:cTn>
                        </p:par>
                        <p:par>
                          <p:cTn id="15" fill="hold" nodeType="afterGroup">
                            <p:stCondLst>
                              <p:cond delay="500"/>
                            </p:stCondLst>
                            <p:childTnLst>
                              <p:par>
                                <p:cTn id="16" presetID="23" presetClass="entr" presetSubtype="16" fill="hold" grpId="0" nodeType="afterEffect">
                                  <p:stCondLst>
                                    <p:cond delay="500"/>
                                  </p:stCondLst>
                                  <p:childTnLst>
                                    <p:set>
                                      <p:cBhvr>
                                        <p:cTn id="17" dur="1" fill="hold">
                                          <p:stCondLst>
                                            <p:cond delay="0"/>
                                          </p:stCondLst>
                                        </p:cTn>
                                        <p:tgtEl>
                                          <p:spTgt spid="29700">
                                            <p:txEl>
                                              <p:pRg st="0" end="0"/>
                                            </p:txEl>
                                          </p:spTgt>
                                        </p:tgtEl>
                                        <p:attrNameLst>
                                          <p:attrName>style.visibility</p:attrName>
                                        </p:attrNameLst>
                                      </p:cBhvr>
                                      <p:to>
                                        <p:strVal val="visible"/>
                                      </p:to>
                                    </p:set>
                                    <p:anim calcmode="lin" valueType="num">
                                      <p:cBhvr>
                                        <p:cTn id="18" dur="500" fill="hold"/>
                                        <p:tgtEl>
                                          <p:spTgt spid="29700">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29700">
                                            <p:txEl>
                                              <p:pRg st="0" end="0"/>
                                            </p:txEl>
                                          </p:spTgt>
                                        </p:tgtEl>
                                        <p:attrNameLst>
                                          <p:attrName>ppt_h</p:attrName>
                                        </p:attrNameLst>
                                      </p:cBhvr>
                                      <p:tavLst>
                                        <p:tav tm="0">
                                          <p:val>
                                            <p:fltVal val="0"/>
                                          </p:val>
                                        </p:tav>
                                        <p:tav tm="100000">
                                          <p:val>
                                            <p:strVal val="#ppt_h"/>
                                          </p:val>
                                        </p:tav>
                                      </p:tavLst>
                                    </p:anim>
                                  </p:childTnLst>
                                </p:cTn>
                              </p:par>
                            </p:childTnLst>
                          </p:cTn>
                        </p:par>
                        <p:par>
                          <p:cTn id="20" fill="hold" nodeType="afterGroup">
                            <p:stCondLst>
                              <p:cond delay="1500"/>
                            </p:stCondLst>
                            <p:childTnLst>
                              <p:par>
                                <p:cTn id="21" presetID="23" presetClass="entr" presetSubtype="16" fill="hold" grpId="0" nodeType="afterEffect">
                                  <p:stCondLst>
                                    <p:cond delay="500"/>
                                  </p:stCondLst>
                                  <p:childTnLst>
                                    <p:set>
                                      <p:cBhvr>
                                        <p:cTn id="22" dur="1" fill="hold">
                                          <p:stCondLst>
                                            <p:cond delay="0"/>
                                          </p:stCondLst>
                                        </p:cTn>
                                        <p:tgtEl>
                                          <p:spTgt spid="29700">
                                            <p:txEl>
                                              <p:pRg st="1" end="1"/>
                                            </p:txEl>
                                          </p:spTgt>
                                        </p:tgtEl>
                                        <p:attrNameLst>
                                          <p:attrName>style.visibility</p:attrName>
                                        </p:attrNameLst>
                                      </p:cBhvr>
                                      <p:to>
                                        <p:strVal val="visible"/>
                                      </p:to>
                                    </p:set>
                                    <p:anim calcmode="lin" valueType="num">
                                      <p:cBhvr>
                                        <p:cTn id="23" dur="500" fill="hold"/>
                                        <p:tgtEl>
                                          <p:spTgt spid="29700">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29700">
                                            <p:txEl>
                                              <p:pRg st="1" end="1"/>
                                            </p:txEl>
                                          </p:spTgt>
                                        </p:tgtEl>
                                        <p:attrNameLst>
                                          <p:attrName>ppt_h</p:attrName>
                                        </p:attrNameLst>
                                      </p:cBhvr>
                                      <p:tavLst>
                                        <p:tav tm="0">
                                          <p:val>
                                            <p:fltVal val="0"/>
                                          </p:val>
                                        </p:tav>
                                        <p:tav tm="100000">
                                          <p:val>
                                            <p:strVal val="#ppt_h"/>
                                          </p:val>
                                        </p:tav>
                                      </p:tavLst>
                                    </p:anim>
                                  </p:childTnLst>
                                </p:cTn>
                              </p:par>
                            </p:childTnLst>
                          </p:cTn>
                        </p:par>
                        <p:par>
                          <p:cTn id="25" fill="hold" nodeType="afterGroup">
                            <p:stCondLst>
                              <p:cond delay="2500"/>
                            </p:stCondLst>
                            <p:childTnLst>
                              <p:par>
                                <p:cTn id="26" presetID="23" presetClass="entr" presetSubtype="16" fill="hold" grpId="0" nodeType="afterEffect">
                                  <p:stCondLst>
                                    <p:cond delay="500"/>
                                  </p:stCondLst>
                                  <p:childTnLst>
                                    <p:set>
                                      <p:cBhvr>
                                        <p:cTn id="27" dur="1" fill="hold">
                                          <p:stCondLst>
                                            <p:cond delay="0"/>
                                          </p:stCondLst>
                                        </p:cTn>
                                        <p:tgtEl>
                                          <p:spTgt spid="29700">
                                            <p:txEl>
                                              <p:pRg st="2" end="2"/>
                                            </p:txEl>
                                          </p:spTgt>
                                        </p:tgtEl>
                                        <p:attrNameLst>
                                          <p:attrName>style.visibility</p:attrName>
                                        </p:attrNameLst>
                                      </p:cBhvr>
                                      <p:to>
                                        <p:strVal val="visible"/>
                                      </p:to>
                                    </p:set>
                                    <p:anim calcmode="lin" valueType="num">
                                      <p:cBhvr>
                                        <p:cTn id="28" dur="500" fill="hold"/>
                                        <p:tgtEl>
                                          <p:spTgt spid="29700">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29700">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9704">
                                            <p:bg/>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9704">
                                            <p:txEl>
                                              <p:pRg st="0" end="0"/>
                                            </p:txEl>
                                          </p:spTgt>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9704">
                                            <p:txEl>
                                              <p:pRg st="1" end="1"/>
                                            </p:txEl>
                                          </p:spTgt>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970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uiExpand="1" build="p" animBg="1"/>
      <p:bldP spid="29704"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4" name="Picture 6" descr="MPj04069550000[1]"/>
          <p:cNvPicPr>
            <a:picLocks noChangeAspect="1" noChangeArrowheads="1"/>
          </p:cNvPicPr>
          <p:nvPr/>
        </p:nvPicPr>
        <p:blipFill>
          <a:blip r:embed="rId3">
            <a:lum bright="10000" contrast="1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Rectangle 2"/>
          <p:cNvSpPr>
            <a:spLocks noGrp="1" noChangeArrowheads="1"/>
          </p:cNvSpPr>
          <p:nvPr>
            <p:ph type="title"/>
          </p:nvPr>
        </p:nvSpPr>
        <p:spPr>
          <a:gradFill rotWithShape="1">
            <a:gsLst>
              <a:gs pos="0">
                <a:srgbClr val="000000"/>
              </a:gs>
              <a:gs pos="10000">
                <a:srgbClr val="000040">
                  <a:alpha val="87600"/>
                </a:srgbClr>
              </a:gs>
              <a:gs pos="25000">
                <a:srgbClr val="400040">
                  <a:alpha val="69000"/>
                </a:srgbClr>
              </a:gs>
              <a:gs pos="37500">
                <a:srgbClr val="8F0040">
                  <a:alpha val="53500"/>
                </a:srgbClr>
              </a:gs>
              <a:gs pos="45000">
                <a:srgbClr val="F27300">
                  <a:alpha val="44201"/>
                </a:srgbClr>
              </a:gs>
              <a:gs pos="50000">
                <a:srgbClr val="FFBF00">
                  <a:alpha val="38000"/>
                </a:srgbClr>
              </a:gs>
              <a:gs pos="55001">
                <a:srgbClr val="F27300">
                  <a:alpha val="44201"/>
                </a:srgbClr>
              </a:gs>
              <a:gs pos="62500">
                <a:srgbClr val="8F0040">
                  <a:alpha val="53500"/>
                </a:srgbClr>
              </a:gs>
              <a:gs pos="75000">
                <a:srgbClr val="400040">
                  <a:alpha val="69000"/>
                </a:srgbClr>
              </a:gs>
              <a:gs pos="90000">
                <a:srgbClr val="000040">
                  <a:alpha val="87600"/>
                </a:srgbClr>
              </a:gs>
              <a:gs pos="100000">
                <a:srgbClr val="000000"/>
              </a:gs>
            </a:gsLst>
            <a:lin ang="5400000" scaled="1"/>
          </a:gradFill>
          <a:ln w="19050">
            <a:solidFill>
              <a:schemeClr val="tx1"/>
            </a:solidFill>
            <a:miter lim="800000"/>
            <a:headEnd/>
            <a:tailEnd/>
          </a:ln>
        </p:spPr>
        <p:txBody>
          <a:bodyPr/>
          <a:lstStyle/>
          <a:p>
            <a:r>
              <a:rPr lang="en-US" sz="4000">
                <a:latin typeface="Liste" pitchFamily="34" charset="0"/>
              </a:rPr>
              <a:t>The Danger of Leaving the Door Closed</a:t>
            </a:r>
          </a:p>
        </p:txBody>
      </p:sp>
      <p:sp>
        <p:nvSpPr>
          <p:cNvPr id="32771" name="Rectangle 3"/>
          <p:cNvSpPr>
            <a:spLocks noGrp="1" noChangeArrowheads="1"/>
          </p:cNvSpPr>
          <p:nvPr>
            <p:ph type="body" idx="1"/>
          </p:nvPr>
        </p:nvSpPr>
        <p:spPr>
          <a:xfrm>
            <a:off x="4495800" y="1600200"/>
            <a:ext cx="4648200" cy="5257800"/>
          </a:xfrm>
        </p:spPr>
        <p:txBody>
          <a:bodyPr/>
          <a:lstStyle/>
          <a:p>
            <a:pPr>
              <a:lnSpc>
                <a:spcPct val="90000"/>
              </a:lnSpc>
            </a:pPr>
            <a:r>
              <a:rPr lang="en-US" dirty="0">
                <a:solidFill>
                  <a:schemeClr val="bg1"/>
                </a:solidFill>
              </a:rPr>
              <a:t>Sodom didn’t open the door to God (Gen. 19)</a:t>
            </a:r>
          </a:p>
          <a:p>
            <a:pPr lvl="1">
              <a:lnSpc>
                <a:spcPct val="90000"/>
              </a:lnSpc>
            </a:pPr>
            <a:r>
              <a:rPr lang="en-US" i="1" dirty="0">
                <a:solidFill>
                  <a:srgbClr val="C00000"/>
                </a:solidFill>
              </a:rPr>
              <a:t>destroyed</a:t>
            </a:r>
          </a:p>
          <a:p>
            <a:pPr>
              <a:lnSpc>
                <a:spcPct val="90000"/>
              </a:lnSpc>
            </a:pPr>
            <a:r>
              <a:rPr lang="en-US" dirty="0">
                <a:solidFill>
                  <a:schemeClr val="bg1"/>
                </a:solidFill>
              </a:rPr>
              <a:t>Felix &amp; Drusilla didn’t open the door to God (Acts 24:24-25)</a:t>
            </a:r>
          </a:p>
          <a:p>
            <a:pPr lvl="1">
              <a:lnSpc>
                <a:spcPct val="90000"/>
              </a:lnSpc>
            </a:pPr>
            <a:r>
              <a:rPr lang="en-US" i="1" dirty="0">
                <a:solidFill>
                  <a:srgbClr val="C00000"/>
                </a:solidFill>
              </a:rPr>
              <a:t>destroyed</a:t>
            </a:r>
          </a:p>
          <a:p>
            <a:pPr>
              <a:lnSpc>
                <a:spcPct val="90000"/>
              </a:lnSpc>
            </a:pPr>
            <a:r>
              <a:rPr lang="en-US" dirty="0">
                <a:solidFill>
                  <a:schemeClr val="bg1"/>
                </a:solidFill>
              </a:rPr>
              <a:t>Agrippa didn’t open the door to God (Acts 26:28)</a:t>
            </a:r>
          </a:p>
          <a:p>
            <a:pPr lvl="1">
              <a:lnSpc>
                <a:spcPct val="90000"/>
              </a:lnSpc>
            </a:pPr>
            <a:r>
              <a:rPr lang="en-US" i="1" dirty="0">
                <a:solidFill>
                  <a:srgbClr val="C00000"/>
                </a:solidFill>
              </a:rPr>
              <a:t>destroyed</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2000"/>
                                        <p:tgtEl>
                                          <p:spTgt spid="32771">
                                            <p:txEl>
                                              <p:pRg st="0" end="0"/>
                                            </p:txEl>
                                          </p:spTgt>
                                        </p:tgtEl>
                                      </p:cBhvr>
                                    </p:animEffect>
                                  </p:childTnLst>
                                </p:cTn>
                              </p:par>
                            </p:childTnLst>
                          </p:cTn>
                        </p:par>
                        <p:par>
                          <p:cTn id="8" fill="hold" nodeType="afterGroup">
                            <p:stCondLst>
                              <p:cond delay="2000"/>
                            </p:stCondLst>
                            <p:childTnLst>
                              <p:par>
                                <p:cTn id="9" presetID="54" presetClass="entr" presetSubtype="0" accel="100000" fill="hold" grpId="0" nodeType="after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anim calcmode="lin" valueType="num">
                                      <p:cBhvr>
                                        <p:cTn id="11" dur="1000" fill="hold"/>
                                        <p:tgtEl>
                                          <p:spTgt spid="32771">
                                            <p:txEl>
                                              <p:pRg st="1" end="1"/>
                                            </p:txEl>
                                          </p:spTgt>
                                        </p:tgtEl>
                                        <p:attrNameLst>
                                          <p:attrName>ppt_w</p:attrName>
                                        </p:attrNameLst>
                                      </p:cBhvr>
                                      <p:tavLst>
                                        <p:tav tm="0">
                                          <p:val>
                                            <p:strVal val="#ppt_w*0.05"/>
                                          </p:val>
                                        </p:tav>
                                        <p:tav tm="100000">
                                          <p:val>
                                            <p:strVal val="#ppt_w"/>
                                          </p:val>
                                        </p:tav>
                                      </p:tavLst>
                                    </p:anim>
                                    <p:anim calcmode="lin" valueType="num">
                                      <p:cBhvr>
                                        <p:cTn id="12" dur="1000" fill="hold"/>
                                        <p:tgtEl>
                                          <p:spTgt spid="32771">
                                            <p:txEl>
                                              <p:pRg st="1" end="1"/>
                                            </p:txEl>
                                          </p:spTgt>
                                        </p:tgtEl>
                                        <p:attrNameLst>
                                          <p:attrName>ppt_h</p:attrName>
                                        </p:attrNameLst>
                                      </p:cBhvr>
                                      <p:tavLst>
                                        <p:tav tm="0">
                                          <p:val>
                                            <p:strVal val="#ppt_h"/>
                                          </p:val>
                                        </p:tav>
                                        <p:tav tm="100000">
                                          <p:val>
                                            <p:strVal val="#ppt_h"/>
                                          </p:val>
                                        </p:tav>
                                      </p:tavLst>
                                    </p:anim>
                                    <p:anim calcmode="lin" valueType="num">
                                      <p:cBhvr>
                                        <p:cTn id="13" dur="1000" fill="hold"/>
                                        <p:tgtEl>
                                          <p:spTgt spid="32771">
                                            <p:txEl>
                                              <p:pRg st="1" end="1"/>
                                            </p:txEl>
                                          </p:spTgt>
                                        </p:tgtEl>
                                        <p:attrNameLst>
                                          <p:attrName>ppt_x</p:attrName>
                                        </p:attrNameLst>
                                      </p:cBhvr>
                                      <p:tavLst>
                                        <p:tav tm="0">
                                          <p:val>
                                            <p:strVal val="#ppt_x-.2"/>
                                          </p:val>
                                        </p:tav>
                                        <p:tav tm="100000">
                                          <p:val>
                                            <p:strVal val="#ppt_x"/>
                                          </p:val>
                                        </p:tav>
                                      </p:tavLst>
                                    </p:anim>
                                    <p:anim calcmode="lin" valueType="num">
                                      <p:cBhvr>
                                        <p:cTn id="14" dur="1000" fill="hold"/>
                                        <p:tgtEl>
                                          <p:spTgt spid="32771">
                                            <p:txEl>
                                              <p:pRg st="1" end="1"/>
                                            </p:txEl>
                                          </p:spTgt>
                                        </p:tgtEl>
                                        <p:attrNameLst>
                                          <p:attrName>ppt_y</p:attrName>
                                        </p:attrNameLst>
                                      </p:cBhvr>
                                      <p:tavLst>
                                        <p:tav tm="0">
                                          <p:val>
                                            <p:strVal val="#ppt_y"/>
                                          </p:val>
                                        </p:tav>
                                        <p:tav tm="100000">
                                          <p:val>
                                            <p:strVal val="#ppt_y"/>
                                          </p:val>
                                        </p:tav>
                                      </p:tavLst>
                                    </p:anim>
                                    <p:animEffect transition="in" filter="fade">
                                      <p:cBhvr>
                                        <p:cTn id="15" dur="1000"/>
                                        <p:tgtEl>
                                          <p:spTgt spid="32771">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2771">
                                            <p:txEl>
                                              <p:pRg st="2" end="2"/>
                                            </p:txEl>
                                          </p:spTgt>
                                        </p:tgtEl>
                                        <p:attrNameLst>
                                          <p:attrName>style.visibility</p:attrName>
                                        </p:attrNameLst>
                                      </p:cBhvr>
                                      <p:to>
                                        <p:strVal val="visible"/>
                                      </p:to>
                                    </p:set>
                                    <p:animEffect transition="in" filter="fade">
                                      <p:cBhvr>
                                        <p:cTn id="20" dur="2000"/>
                                        <p:tgtEl>
                                          <p:spTgt spid="32771">
                                            <p:txEl>
                                              <p:pRg st="2" end="2"/>
                                            </p:txEl>
                                          </p:spTgt>
                                        </p:tgtEl>
                                      </p:cBhvr>
                                    </p:animEffect>
                                  </p:childTnLst>
                                </p:cTn>
                              </p:par>
                            </p:childTnLst>
                          </p:cTn>
                        </p:par>
                        <p:par>
                          <p:cTn id="21" fill="hold" nodeType="afterGroup">
                            <p:stCondLst>
                              <p:cond delay="2000"/>
                            </p:stCondLst>
                            <p:childTnLst>
                              <p:par>
                                <p:cTn id="22" presetID="54" presetClass="entr" presetSubtype="0" accel="100000" fill="hold" grpId="0" nodeType="afterEffect">
                                  <p:stCondLst>
                                    <p:cond delay="0"/>
                                  </p:stCondLst>
                                  <p:childTnLst>
                                    <p:set>
                                      <p:cBhvr>
                                        <p:cTn id="23" dur="1" fill="hold">
                                          <p:stCondLst>
                                            <p:cond delay="0"/>
                                          </p:stCondLst>
                                        </p:cTn>
                                        <p:tgtEl>
                                          <p:spTgt spid="32771">
                                            <p:txEl>
                                              <p:pRg st="3" end="3"/>
                                            </p:txEl>
                                          </p:spTgt>
                                        </p:tgtEl>
                                        <p:attrNameLst>
                                          <p:attrName>style.visibility</p:attrName>
                                        </p:attrNameLst>
                                      </p:cBhvr>
                                      <p:to>
                                        <p:strVal val="visible"/>
                                      </p:to>
                                    </p:set>
                                    <p:anim calcmode="lin" valueType="num">
                                      <p:cBhvr>
                                        <p:cTn id="24" dur="1000" fill="hold"/>
                                        <p:tgtEl>
                                          <p:spTgt spid="32771">
                                            <p:txEl>
                                              <p:pRg st="3" end="3"/>
                                            </p:txEl>
                                          </p:spTgt>
                                        </p:tgtEl>
                                        <p:attrNameLst>
                                          <p:attrName>ppt_w</p:attrName>
                                        </p:attrNameLst>
                                      </p:cBhvr>
                                      <p:tavLst>
                                        <p:tav tm="0">
                                          <p:val>
                                            <p:strVal val="#ppt_w*0.05"/>
                                          </p:val>
                                        </p:tav>
                                        <p:tav tm="100000">
                                          <p:val>
                                            <p:strVal val="#ppt_w"/>
                                          </p:val>
                                        </p:tav>
                                      </p:tavLst>
                                    </p:anim>
                                    <p:anim calcmode="lin" valueType="num">
                                      <p:cBhvr>
                                        <p:cTn id="25" dur="1000" fill="hold"/>
                                        <p:tgtEl>
                                          <p:spTgt spid="32771">
                                            <p:txEl>
                                              <p:pRg st="3" end="3"/>
                                            </p:txEl>
                                          </p:spTgt>
                                        </p:tgtEl>
                                        <p:attrNameLst>
                                          <p:attrName>ppt_h</p:attrName>
                                        </p:attrNameLst>
                                      </p:cBhvr>
                                      <p:tavLst>
                                        <p:tav tm="0">
                                          <p:val>
                                            <p:strVal val="#ppt_h"/>
                                          </p:val>
                                        </p:tav>
                                        <p:tav tm="100000">
                                          <p:val>
                                            <p:strVal val="#ppt_h"/>
                                          </p:val>
                                        </p:tav>
                                      </p:tavLst>
                                    </p:anim>
                                    <p:anim calcmode="lin" valueType="num">
                                      <p:cBhvr>
                                        <p:cTn id="26" dur="1000" fill="hold"/>
                                        <p:tgtEl>
                                          <p:spTgt spid="32771">
                                            <p:txEl>
                                              <p:pRg st="3" end="3"/>
                                            </p:txEl>
                                          </p:spTgt>
                                        </p:tgtEl>
                                        <p:attrNameLst>
                                          <p:attrName>ppt_x</p:attrName>
                                        </p:attrNameLst>
                                      </p:cBhvr>
                                      <p:tavLst>
                                        <p:tav tm="0">
                                          <p:val>
                                            <p:strVal val="#ppt_x-.2"/>
                                          </p:val>
                                        </p:tav>
                                        <p:tav tm="100000">
                                          <p:val>
                                            <p:strVal val="#ppt_x"/>
                                          </p:val>
                                        </p:tav>
                                      </p:tavLst>
                                    </p:anim>
                                    <p:anim calcmode="lin" valueType="num">
                                      <p:cBhvr>
                                        <p:cTn id="27" dur="1000" fill="hold"/>
                                        <p:tgtEl>
                                          <p:spTgt spid="32771">
                                            <p:txEl>
                                              <p:pRg st="3" end="3"/>
                                            </p:txEl>
                                          </p:spTgt>
                                        </p:tgtEl>
                                        <p:attrNameLst>
                                          <p:attrName>ppt_y</p:attrName>
                                        </p:attrNameLst>
                                      </p:cBhvr>
                                      <p:tavLst>
                                        <p:tav tm="0">
                                          <p:val>
                                            <p:strVal val="#ppt_y"/>
                                          </p:val>
                                        </p:tav>
                                        <p:tav tm="100000">
                                          <p:val>
                                            <p:strVal val="#ppt_y"/>
                                          </p:val>
                                        </p:tav>
                                      </p:tavLst>
                                    </p:anim>
                                    <p:animEffect transition="in" filter="fade">
                                      <p:cBhvr>
                                        <p:cTn id="28" dur="1000"/>
                                        <p:tgtEl>
                                          <p:spTgt spid="32771">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2771">
                                            <p:txEl>
                                              <p:pRg st="4" end="4"/>
                                            </p:txEl>
                                          </p:spTgt>
                                        </p:tgtEl>
                                        <p:attrNameLst>
                                          <p:attrName>style.visibility</p:attrName>
                                        </p:attrNameLst>
                                      </p:cBhvr>
                                      <p:to>
                                        <p:strVal val="visible"/>
                                      </p:to>
                                    </p:set>
                                    <p:animEffect transition="in" filter="fade">
                                      <p:cBhvr>
                                        <p:cTn id="33" dur="2000"/>
                                        <p:tgtEl>
                                          <p:spTgt spid="32771">
                                            <p:txEl>
                                              <p:pRg st="4" end="4"/>
                                            </p:txEl>
                                          </p:spTgt>
                                        </p:tgtEl>
                                      </p:cBhvr>
                                    </p:animEffect>
                                  </p:childTnLst>
                                </p:cTn>
                              </p:par>
                            </p:childTnLst>
                          </p:cTn>
                        </p:par>
                        <p:par>
                          <p:cTn id="34" fill="hold" nodeType="afterGroup">
                            <p:stCondLst>
                              <p:cond delay="2000"/>
                            </p:stCondLst>
                            <p:childTnLst>
                              <p:par>
                                <p:cTn id="35" presetID="54" presetClass="entr" presetSubtype="0" accel="100000" fill="hold" grpId="0" nodeType="afterEffect">
                                  <p:stCondLst>
                                    <p:cond delay="0"/>
                                  </p:stCondLst>
                                  <p:childTnLst>
                                    <p:set>
                                      <p:cBhvr>
                                        <p:cTn id="36" dur="1" fill="hold">
                                          <p:stCondLst>
                                            <p:cond delay="0"/>
                                          </p:stCondLst>
                                        </p:cTn>
                                        <p:tgtEl>
                                          <p:spTgt spid="32771">
                                            <p:txEl>
                                              <p:pRg st="5" end="5"/>
                                            </p:txEl>
                                          </p:spTgt>
                                        </p:tgtEl>
                                        <p:attrNameLst>
                                          <p:attrName>style.visibility</p:attrName>
                                        </p:attrNameLst>
                                      </p:cBhvr>
                                      <p:to>
                                        <p:strVal val="visible"/>
                                      </p:to>
                                    </p:set>
                                    <p:anim calcmode="lin" valueType="num">
                                      <p:cBhvr>
                                        <p:cTn id="37" dur="1000" fill="hold"/>
                                        <p:tgtEl>
                                          <p:spTgt spid="32771">
                                            <p:txEl>
                                              <p:pRg st="5" end="5"/>
                                            </p:txEl>
                                          </p:spTgt>
                                        </p:tgtEl>
                                        <p:attrNameLst>
                                          <p:attrName>ppt_w</p:attrName>
                                        </p:attrNameLst>
                                      </p:cBhvr>
                                      <p:tavLst>
                                        <p:tav tm="0">
                                          <p:val>
                                            <p:strVal val="#ppt_w*0.05"/>
                                          </p:val>
                                        </p:tav>
                                        <p:tav tm="100000">
                                          <p:val>
                                            <p:strVal val="#ppt_w"/>
                                          </p:val>
                                        </p:tav>
                                      </p:tavLst>
                                    </p:anim>
                                    <p:anim calcmode="lin" valueType="num">
                                      <p:cBhvr>
                                        <p:cTn id="38" dur="1000" fill="hold"/>
                                        <p:tgtEl>
                                          <p:spTgt spid="32771">
                                            <p:txEl>
                                              <p:pRg st="5" end="5"/>
                                            </p:txEl>
                                          </p:spTgt>
                                        </p:tgtEl>
                                        <p:attrNameLst>
                                          <p:attrName>ppt_h</p:attrName>
                                        </p:attrNameLst>
                                      </p:cBhvr>
                                      <p:tavLst>
                                        <p:tav tm="0">
                                          <p:val>
                                            <p:strVal val="#ppt_h"/>
                                          </p:val>
                                        </p:tav>
                                        <p:tav tm="100000">
                                          <p:val>
                                            <p:strVal val="#ppt_h"/>
                                          </p:val>
                                        </p:tav>
                                      </p:tavLst>
                                    </p:anim>
                                    <p:anim calcmode="lin" valueType="num">
                                      <p:cBhvr>
                                        <p:cTn id="39" dur="1000" fill="hold"/>
                                        <p:tgtEl>
                                          <p:spTgt spid="32771">
                                            <p:txEl>
                                              <p:pRg st="5" end="5"/>
                                            </p:txEl>
                                          </p:spTgt>
                                        </p:tgtEl>
                                        <p:attrNameLst>
                                          <p:attrName>ppt_x</p:attrName>
                                        </p:attrNameLst>
                                      </p:cBhvr>
                                      <p:tavLst>
                                        <p:tav tm="0">
                                          <p:val>
                                            <p:strVal val="#ppt_x-.2"/>
                                          </p:val>
                                        </p:tav>
                                        <p:tav tm="100000">
                                          <p:val>
                                            <p:strVal val="#ppt_x"/>
                                          </p:val>
                                        </p:tav>
                                      </p:tavLst>
                                    </p:anim>
                                    <p:anim calcmode="lin" valueType="num">
                                      <p:cBhvr>
                                        <p:cTn id="40" dur="1000" fill="hold"/>
                                        <p:tgtEl>
                                          <p:spTgt spid="32771">
                                            <p:txEl>
                                              <p:pRg st="5" end="5"/>
                                            </p:txEl>
                                          </p:spTgt>
                                        </p:tgtEl>
                                        <p:attrNameLst>
                                          <p:attrName>ppt_y</p:attrName>
                                        </p:attrNameLst>
                                      </p:cBhvr>
                                      <p:tavLst>
                                        <p:tav tm="0">
                                          <p:val>
                                            <p:strVal val="#ppt_y"/>
                                          </p:val>
                                        </p:tav>
                                        <p:tav tm="100000">
                                          <p:val>
                                            <p:strVal val="#ppt_y"/>
                                          </p:val>
                                        </p:tav>
                                      </p:tavLst>
                                    </p:anim>
                                    <p:animEffect transition="in" filter="fade">
                                      <p:cBhvr>
                                        <p:cTn id="41" dur="1000"/>
                                        <p:tgtEl>
                                          <p:spTgt spid="327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prstTxWarp prst="textPlain">
              <a:avLst/>
            </a:prstTxWarp>
          </a:bodyPr>
          <a:lstStyle/>
          <a:p>
            <a:r>
              <a:rPr lang="en-US" sz="7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haroni" pitchFamily="2" charset="-79"/>
                <a:cs typeface="Aharoni" pitchFamily="2" charset="-79"/>
              </a:rPr>
              <a:t>Will You?</a:t>
            </a:r>
            <a:endParaRPr lang="en-US" sz="7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haroni" pitchFamily="2" charset="-79"/>
              <a:cs typeface="Aharoni" pitchFamily="2" charset="-79"/>
            </a:endParaRPr>
          </a:p>
        </p:txBody>
      </p:sp>
      <p:sp>
        <p:nvSpPr>
          <p:cNvPr id="3" name="Content Placeholder 2"/>
          <p:cNvSpPr>
            <a:spLocks noGrp="1"/>
          </p:cNvSpPr>
          <p:nvPr>
            <p:ph idx="1"/>
          </p:nvPr>
        </p:nvSpPr>
        <p:spPr/>
        <p:txBody>
          <a:bodyPr/>
          <a:lstStyle/>
          <a:p>
            <a:r>
              <a:rPr lang="en-US" dirty="0" smtClean="0">
                <a:solidFill>
                  <a:schemeClr val="bg2">
                    <a:lumMod val="60000"/>
                    <a:lumOff val="40000"/>
                  </a:schemeClr>
                </a:solidFill>
              </a:rPr>
              <a:t>Open</a:t>
            </a:r>
            <a:r>
              <a:rPr lang="en-US" dirty="0" smtClean="0"/>
              <a:t> the door of your heart in faith?</a:t>
            </a:r>
          </a:p>
          <a:p>
            <a:r>
              <a:rPr lang="en-US" dirty="0" smtClean="0">
                <a:solidFill>
                  <a:schemeClr val="bg2">
                    <a:lumMod val="60000"/>
                    <a:lumOff val="40000"/>
                  </a:schemeClr>
                </a:solidFill>
              </a:rPr>
              <a:t>Open</a:t>
            </a:r>
            <a:r>
              <a:rPr lang="en-US" dirty="0" smtClean="0"/>
              <a:t> your heart to repent of any manner of life that is opposed to godliness?</a:t>
            </a:r>
          </a:p>
          <a:p>
            <a:r>
              <a:rPr lang="en-US" dirty="0" smtClean="0">
                <a:solidFill>
                  <a:schemeClr val="bg2">
                    <a:lumMod val="60000"/>
                    <a:lumOff val="40000"/>
                  </a:schemeClr>
                </a:solidFill>
              </a:rPr>
              <a:t>Open</a:t>
            </a:r>
            <a:r>
              <a:rPr lang="en-US" dirty="0" smtClean="0"/>
              <a:t> your mouth to confess Christ (Rom. 10:8-10)</a:t>
            </a:r>
          </a:p>
          <a:p>
            <a:r>
              <a:rPr lang="en-US" dirty="0" smtClean="0">
                <a:solidFill>
                  <a:schemeClr val="bg2">
                    <a:lumMod val="60000"/>
                    <a:lumOff val="40000"/>
                  </a:schemeClr>
                </a:solidFill>
              </a:rPr>
              <a:t>Open</a:t>
            </a:r>
            <a:r>
              <a:rPr lang="en-US" dirty="0" smtClean="0"/>
              <a:t> your will to be buried with Christ in baptism for the remission of all your past sins (Col. 2:12, 13; Acts 2:38)?</a:t>
            </a:r>
            <a:endParaRPr lang="en-US" dirty="0"/>
          </a:p>
        </p:txBody>
      </p:sp>
    </p:spTree>
    <p:extLst>
      <p:ext uri="{BB962C8B-B14F-4D97-AF65-F5344CB8AC3E}">
        <p14:creationId xmlns:p14="http://schemas.microsoft.com/office/powerpoint/2010/main" val="281727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5" name="Picture 27" descr="MPj0400528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625" y="0"/>
            <a:ext cx="6429375" cy="9753600"/>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a:xfrm>
            <a:off x="0" y="0"/>
            <a:ext cx="2743200" cy="1470025"/>
          </a:xfrm>
          <a:solidFill>
            <a:srgbClr val="000000"/>
          </a:solidFill>
        </p:spPr>
        <p:txBody>
          <a:bodyPr/>
          <a:lstStyle/>
          <a:p>
            <a:r>
              <a:rPr lang="en-US" sz="4000">
                <a:solidFill>
                  <a:schemeClr val="folHlink"/>
                </a:solidFill>
                <a:latin typeface="Arial Black" pitchFamily="34" charset="0"/>
              </a:rPr>
              <a:t>Heaven’s King</a:t>
            </a:r>
          </a:p>
        </p:txBody>
      </p:sp>
      <p:sp>
        <p:nvSpPr>
          <p:cNvPr id="2051" name="Rectangle 3"/>
          <p:cNvSpPr>
            <a:spLocks noGrp="1" noChangeArrowheads="1"/>
          </p:cNvSpPr>
          <p:nvPr>
            <p:ph type="subTitle" idx="1"/>
          </p:nvPr>
        </p:nvSpPr>
        <p:spPr>
          <a:xfrm>
            <a:off x="0" y="1371600"/>
            <a:ext cx="2667000" cy="609600"/>
          </a:xfrm>
        </p:spPr>
        <p:txBody>
          <a:bodyPr/>
          <a:lstStyle/>
          <a:p>
            <a:r>
              <a:rPr lang="en-US" i="1"/>
              <a:t>at the door</a:t>
            </a:r>
          </a:p>
        </p:txBody>
      </p:sp>
      <p:sp>
        <p:nvSpPr>
          <p:cNvPr id="2076" name="Text Box 28"/>
          <p:cNvSpPr txBox="1">
            <a:spLocks noChangeArrowheads="1"/>
          </p:cNvSpPr>
          <p:nvPr/>
        </p:nvSpPr>
        <p:spPr bwMode="auto">
          <a:xfrm>
            <a:off x="0" y="2133600"/>
            <a:ext cx="2743200" cy="4789488"/>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chemeClr val="folHlink"/>
                </a:solidFill>
              </a:rPr>
              <a:t>“Behold, I stand at the door and knock. If anyone hears My voice and opens the door, I will come in to him and dine with him, and he with Me” (Rev. 3:20)</a:t>
            </a:r>
          </a:p>
        </p:txBody>
      </p:sp>
    </p:spTree>
  </p:cSld>
  <p:clrMapOvr>
    <a:masterClrMapping/>
  </p:clrMapOvr>
  <mc:AlternateContent xmlns:mc="http://schemas.openxmlformats.org/markup-compatibility/2006" xmlns:p14="http://schemas.microsoft.com/office/powerpoint/2010/main">
    <mc:Choice Requires="p14">
      <p:transition spd="slow" p14:dur="150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76200"/>
            <a:ext cx="8686800" cy="1143000"/>
          </a:xfrm>
        </p:spPr>
        <p:txBody>
          <a:bodyPr/>
          <a:lstStyle/>
          <a:p>
            <a:pPr algn="l"/>
            <a:r>
              <a:rPr lang="en-US" sz="4000">
                <a:latin typeface="Arial Black" pitchFamily="34" charset="0"/>
              </a:rPr>
              <a:t>“I Stand at the Door and Knock”</a:t>
            </a:r>
          </a:p>
        </p:txBody>
      </p:sp>
      <p:sp>
        <p:nvSpPr>
          <p:cNvPr id="4107" name="Rectangle 11"/>
          <p:cNvSpPr>
            <a:spLocks noGrp="1" noChangeArrowheads="1"/>
          </p:cNvSpPr>
          <p:nvPr>
            <p:ph type="body" sz="half" idx="1"/>
          </p:nvPr>
        </p:nvSpPr>
        <p:spPr>
          <a:xfrm>
            <a:off x="0" y="1600200"/>
            <a:ext cx="2667000" cy="5257800"/>
          </a:xfrm>
        </p:spPr>
        <p:txBody>
          <a:bodyPr/>
          <a:lstStyle/>
          <a:p>
            <a:pPr marL="109538" indent="-109538">
              <a:lnSpc>
                <a:spcPct val="90000"/>
              </a:lnSpc>
              <a:buFontTx/>
              <a:buNone/>
            </a:pPr>
            <a:r>
              <a:rPr lang="en-US" sz="3200">
                <a:latin typeface="Arial Black" pitchFamily="34" charset="0"/>
              </a:rPr>
              <a:t>THE DOOR</a:t>
            </a:r>
          </a:p>
          <a:p>
            <a:pPr marL="509588" lvl="1">
              <a:lnSpc>
                <a:spcPct val="90000"/>
              </a:lnSpc>
            </a:pPr>
            <a:r>
              <a:rPr lang="en-US" sz="2800"/>
              <a:t>can only be opened from the inside</a:t>
            </a:r>
          </a:p>
          <a:p>
            <a:pPr marL="509588" lvl="1">
              <a:lnSpc>
                <a:spcPct val="90000"/>
              </a:lnSpc>
            </a:pPr>
            <a:r>
              <a:rPr lang="en-US" sz="2800"/>
              <a:t>represents the heart</a:t>
            </a:r>
          </a:p>
          <a:p>
            <a:pPr marL="509588" lvl="1">
              <a:lnSpc>
                <a:spcPct val="90000"/>
              </a:lnSpc>
            </a:pPr>
            <a:r>
              <a:rPr lang="en-US" sz="2800"/>
              <a:t>no power can open it apart from man’s consent</a:t>
            </a:r>
          </a:p>
        </p:txBody>
      </p:sp>
      <p:sp>
        <p:nvSpPr>
          <p:cNvPr id="4108" name="Rectangle 12"/>
          <p:cNvSpPr>
            <a:spLocks noGrp="1" noChangeArrowheads="1"/>
          </p:cNvSpPr>
          <p:nvPr>
            <p:ph type="body" sz="half" idx="2"/>
          </p:nvPr>
        </p:nvSpPr>
        <p:spPr>
          <a:xfrm>
            <a:off x="2667000" y="838200"/>
            <a:ext cx="6477000" cy="5943600"/>
          </a:xfrm>
          <a:solidFill>
            <a:srgbClr val="FF0000"/>
          </a:solidFill>
          <a:ln w="28575">
            <a:solidFill>
              <a:schemeClr val="tx1"/>
            </a:solidFill>
            <a:miter lim="800000"/>
            <a:headEnd/>
            <a:tailEnd/>
          </a:ln>
        </p:spPr>
        <p:txBody>
          <a:bodyPr/>
          <a:lstStyle/>
          <a:p>
            <a:pPr marL="0" indent="0">
              <a:lnSpc>
                <a:spcPct val="90000"/>
              </a:lnSpc>
              <a:buFontTx/>
              <a:buNone/>
            </a:pPr>
            <a:r>
              <a:rPr lang="en-US" sz="2400"/>
              <a:t>“ </a:t>
            </a:r>
            <a:r>
              <a:rPr lang="en-US" sz="2400" baseline="30000"/>
              <a:t>2</a:t>
            </a:r>
            <a:r>
              <a:rPr lang="en-US" sz="2400"/>
              <a:t> </a:t>
            </a:r>
            <a:r>
              <a:rPr lang="en-US" sz="2400" i="1"/>
              <a:t>Bride</a:t>
            </a:r>
            <a:r>
              <a:rPr lang="en-US" sz="2400"/>
              <a:t> I sleep, but my mind is awake. Listen! My beloved is knocking. </a:t>
            </a:r>
            <a:r>
              <a:rPr lang="en-US" sz="2400" i="1"/>
              <a:t>Groom</a:t>
            </a:r>
            <a:r>
              <a:rPr lang="en-US" sz="2400"/>
              <a:t> Open to me, my true love, my sister, my dove, my perfect one. My head is wet with dew, my hair with the dewdrops of night. </a:t>
            </a:r>
            <a:r>
              <a:rPr lang="en-US" sz="2400" baseline="30000"/>
              <a:t>3</a:t>
            </a:r>
            <a:r>
              <a:rPr lang="en-US" sz="2400"/>
              <a:t>  </a:t>
            </a:r>
            <a:r>
              <a:rPr lang="en-US" sz="2400" i="1"/>
              <a:t>Bride</a:t>
            </a:r>
            <a:r>
              <a:rPr lang="en-US" sz="2400"/>
              <a:t> I have taken off my clothes! Why should I put them on again? I have washed my feet! Why should I get them dirty again? </a:t>
            </a:r>
            <a:r>
              <a:rPr lang="en-US" sz="2400" baseline="30000"/>
              <a:t>4</a:t>
            </a:r>
            <a:r>
              <a:rPr lang="en-US" sz="2400"/>
              <a:t>  My beloved put his hand through the keyhole. My heart throbbed for him. </a:t>
            </a:r>
            <a:r>
              <a:rPr lang="en-US" sz="2400" baseline="30000"/>
              <a:t>5</a:t>
            </a:r>
            <a:r>
              <a:rPr lang="en-US" sz="2400"/>
              <a:t>  I got up to open for my beloved. My hands dripped with myrrh, and my fingers were drenched with liquid myrrh, on the handles of the lock. </a:t>
            </a:r>
            <a:r>
              <a:rPr lang="en-US" sz="2400" baseline="30000"/>
              <a:t>6</a:t>
            </a:r>
            <a:r>
              <a:rPr lang="en-US" sz="2400"/>
              <a:t>  I opened for my beloved, but my beloved had turned away. He was gone! I almost died when he left. I looked for him, but I did not find him. I called for him, but he did not answer me.” </a:t>
            </a:r>
            <a:br>
              <a:rPr lang="en-US" sz="2400"/>
            </a:br>
            <a:r>
              <a:rPr lang="en-US" sz="2400" b="1"/>
              <a:t>–Song of Solomon 5:2-6 (GWV)</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0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0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1" presetClass="entr" presetSubtype="4" fill="hold" grpId="0" nodeType="clickEffect">
                                  <p:stCondLst>
                                    <p:cond delay="0"/>
                                  </p:stCondLst>
                                  <p:childTnLst>
                                    <p:set>
                                      <p:cBhvr>
                                        <p:cTn id="18" dur="1" fill="hold">
                                          <p:stCondLst>
                                            <p:cond delay="0"/>
                                          </p:stCondLst>
                                        </p:cTn>
                                        <p:tgtEl>
                                          <p:spTgt spid="4108">
                                            <p:bg/>
                                          </p:spTgt>
                                        </p:tgtEl>
                                        <p:attrNameLst>
                                          <p:attrName>style.visibility</p:attrName>
                                        </p:attrNameLst>
                                      </p:cBhvr>
                                      <p:to>
                                        <p:strVal val="visible"/>
                                      </p:to>
                                    </p:set>
                                    <p:animEffect transition="in" filter="wheel(4)">
                                      <p:cBhvr>
                                        <p:cTn id="19" dur="2000"/>
                                        <p:tgtEl>
                                          <p:spTgt spid="4108">
                                            <p:bg/>
                                          </p:spTgt>
                                        </p:tgtEl>
                                      </p:cBhvr>
                                    </p:animEffect>
                                  </p:childTnLst>
                                </p:cTn>
                              </p:par>
                            </p:childTnLst>
                          </p:cTn>
                        </p:par>
                        <p:par>
                          <p:cTn id="20" fill="hold" nodeType="afterGroup">
                            <p:stCondLst>
                              <p:cond delay="2000"/>
                            </p:stCondLst>
                            <p:childTnLst>
                              <p:par>
                                <p:cTn id="21" presetID="21" presetClass="entr" presetSubtype="4" fill="hold" grpId="0" nodeType="afterEffect">
                                  <p:stCondLst>
                                    <p:cond delay="0"/>
                                  </p:stCondLst>
                                  <p:childTnLst>
                                    <p:set>
                                      <p:cBhvr>
                                        <p:cTn id="22" dur="1" fill="hold">
                                          <p:stCondLst>
                                            <p:cond delay="0"/>
                                          </p:stCondLst>
                                        </p:cTn>
                                        <p:tgtEl>
                                          <p:spTgt spid="4108">
                                            <p:txEl>
                                              <p:pRg st="0" end="0"/>
                                            </p:txEl>
                                          </p:spTgt>
                                        </p:tgtEl>
                                        <p:attrNameLst>
                                          <p:attrName>style.visibility</p:attrName>
                                        </p:attrNameLst>
                                      </p:cBhvr>
                                      <p:to>
                                        <p:strVal val="visible"/>
                                      </p:to>
                                    </p:set>
                                    <p:animEffect transition="in" filter="wheel(4)">
                                      <p:cBhvr>
                                        <p:cTn id="23" dur="500"/>
                                        <p:tgtEl>
                                          <p:spTgt spid="410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7" grpId="0" uiExpand="1" build="p"/>
      <p:bldP spid="4108"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7" name="Picture 7" descr="MPj0428556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600" y="2743200"/>
            <a:ext cx="3302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Rectangle 2"/>
          <p:cNvSpPr>
            <a:spLocks noGrp="1" noChangeArrowheads="1"/>
          </p:cNvSpPr>
          <p:nvPr>
            <p:ph type="title"/>
          </p:nvPr>
        </p:nvSpPr>
        <p:spPr/>
        <p:txBody>
          <a:bodyPr/>
          <a:lstStyle/>
          <a:p>
            <a:pPr algn="l"/>
            <a:r>
              <a:rPr lang="en-US" sz="4000">
                <a:latin typeface="Arial Black" pitchFamily="34" charset="0"/>
              </a:rPr>
              <a:t>“I Stand at the Door and Knock”</a:t>
            </a:r>
          </a:p>
        </p:txBody>
      </p:sp>
      <p:sp>
        <p:nvSpPr>
          <p:cNvPr id="10243" name="Rectangle 3"/>
          <p:cNvSpPr>
            <a:spLocks noGrp="1" noChangeArrowheads="1"/>
          </p:cNvSpPr>
          <p:nvPr>
            <p:ph type="body" sz="half" idx="1"/>
          </p:nvPr>
        </p:nvSpPr>
        <p:spPr/>
        <p:txBody>
          <a:bodyPr/>
          <a:lstStyle/>
          <a:p>
            <a:pPr marL="109538" indent="-109538">
              <a:buFontTx/>
              <a:buNone/>
            </a:pPr>
            <a:r>
              <a:rPr lang="en-US" sz="3200">
                <a:latin typeface="Arial Black" pitchFamily="34" charset="0"/>
              </a:rPr>
              <a:t>THE CHURCH</a:t>
            </a:r>
          </a:p>
          <a:p>
            <a:pPr marL="509588" lvl="1"/>
            <a:r>
              <a:rPr lang="en-US" sz="2800"/>
              <a:t>Revelation 3:14-22</a:t>
            </a:r>
          </a:p>
        </p:txBody>
      </p:sp>
      <p:sp>
        <p:nvSpPr>
          <p:cNvPr id="10246" name="Rectangle 6"/>
          <p:cNvSpPr>
            <a:spLocks noGrp="1" noChangeArrowheads="1"/>
          </p:cNvSpPr>
          <p:nvPr>
            <p:ph type="body" sz="half" idx="2"/>
          </p:nvPr>
        </p:nvSpPr>
        <p:spPr>
          <a:xfrm>
            <a:off x="4648200" y="1600200"/>
            <a:ext cx="4038600" cy="5257800"/>
          </a:xfrm>
        </p:spPr>
        <p:txBody>
          <a:bodyPr/>
          <a:lstStyle/>
          <a:p>
            <a:r>
              <a:rPr lang="en-US" dirty="0">
                <a:solidFill>
                  <a:srgbClr val="FFC000"/>
                </a:solidFill>
                <a:latin typeface="Aharoni" pitchFamily="2" charset="-79"/>
                <a:cs typeface="Aharoni" pitchFamily="2" charset="-79"/>
              </a:rPr>
              <a:t>why would a church not open her door to the Christ?</a:t>
            </a:r>
          </a:p>
          <a:p>
            <a:pPr lvl="1"/>
            <a:r>
              <a:rPr lang="en-US" dirty="0"/>
              <a:t>lukewarm (v. 16)</a:t>
            </a:r>
          </a:p>
          <a:p>
            <a:pPr lvl="1"/>
            <a:r>
              <a:rPr lang="en-US" dirty="0"/>
              <a:t>inflated view of themselves (v. 17)</a:t>
            </a:r>
          </a:p>
          <a:p>
            <a:pPr lvl="1"/>
            <a:r>
              <a:rPr lang="en-US" dirty="0"/>
              <a:t>naked (v. 18)</a:t>
            </a:r>
          </a:p>
          <a:p>
            <a:pPr lvl="1"/>
            <a:r>
              <a:rPr lang="en-US" dirty="0"/>
              <a:t>too blind to find the door (v. 18)</a:t>
            </a:r>
          </a:p>
          <a:p>
            <a:pPr lvl="1"/>
            <a:r>
              <a:rPr lang="en-US" dirty="0"/>
              <a:t>are not interested in repenting (v. 19)</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6">
                                            <p:txEl>
                                              <p:pRg st="1" end="1"/>
                                            </p:txEl>
                                          </p:spTgt>
                                        </p:tgtEl>
                                        <p:attrNameLst>
                                          <p:attrName>style.visibility</p:attrName>
                                        </p:attrNameLst>
                                      </p:cBhvr>
                                      <p:to>
                                        <p:strVal val="visible"/>
                                      </p:to>
                                    </p:set>
                                  </p:childTnLst>
                                </p:cTn>
                              </p:par>
                            </p:childTnLst>
                          </p:cTn>
                        </p:par>
                        <p:par>
                          <p:cTn id="11" fill="hold" nodeType="afterGroup">
                            <p:stCondLst>
                              <p:cond delay="0"/>
                            </p:stCondLst>
                            <p:childTnLst>
                              <p:par>
                                <p:cTn id="12" presetID="54" presetClass="entr" presetSubtype="0" accel="100000" fill="hold" nodeType="afterEffect">
                                  <p:stCondLst>
                                    <p:cond delay="0"/>
                                  </p:stCondLst>
                                  <p:childTnLst>
                                    <p:set>
                                      <p:cBhvr>
                                        <p:cTn id="13" dur="1" fill="hold">
                                          <p:stCondLst>
                                            <p:cond delay="0"/>
                                          </p:stCondLst>
                                        </p:cTn>
                                        <p:tgtEl>
                                          <p:spTgt spid="10247"/>
                                        </p:tgtEl>
                                        <p:attrNameLst>
                                          <p:attrName>style.visibility</p:attrName>
                                        </p:attrNameLst>
                                      </p:cBhvr>
                                      <p:to>
                                        <p:strVal val="visible"/>
                                      </p:to>
                                    </p:set>
                                    <p:anim calcmode="lin" valueType="num">
                                      <p:cBhvr>
                                        <p:cTn id="14" dur="500" fill="hold"/>
                                        <p:tgtEl>
                                          <p:spTgt spid="10247"/>
                                        </p:tgtEl>
                                        <p:attrNameLst>
                                          <p:attrName>ppt_w</p:attrName>
                                        </p:attrNameLst>
                                      </p:cBhvr>
                                      <p:tavLst>
                                        <p:tav tm="0">
                                          <p:val>
                                            <p:strVal val="#ppt_w*0.05"/>
                                          </p:val>
                                        </p:tav>
                                        <p:tav tm="100000">
                                          <p:val>
                                            <p:strVal val="#ppt_w"/>
                                          </p:val>
                                        </p:tav>
                                      </p:tavLst>
                                    </p:anim>
                                    <p:anim calcmode="lin" valueType="num">
                                      <p:cBhvr>
                                        <p:cTn id="15" dur="500" fill="hold"/>
                                        <p:tgtEl>
                                          <p:spTgt spid="10247"/>
                                        </p:tgtEl>
                                        <p:attrNameLst>
                                          <p:attrName>ppt_h</p:attrName>
                                        </p:attrNameLst>
                                      </p:cBhvr>
                                      <p:tavLst>
                                        <p:tav tm="0">
                                          <p:val>
                                            <p:strVal val="#ppt_h"/>
                                          </p:val>
                                        </p:tav>
                                        <p:tav tm="100000">
                                          <p:val>
                                            <p:strVal val="#ppt_h"/>
                                          </p:val>
                                        </p:tav>
                                      </p:tavLst>
                                    </p:anim>
                                    <p:anim calcmode="lin" valueType="num">
                                      <p:cBhvr>
                                        <p:cTn id="16" dur="500" fill="hold"/>
                                        <p:tgtEl>
                                          <p:spTgt spid="10247"/>
                                        </p:tgtEl>
                                        <p:attrNameLst>
                                          <p:attrName>ppt_x</p:attrName>
                                        </p:attrNameLst>
                                      </p:cBhvr>
                                      <p:tavLst>
                                        <p:tav tm="0">
                                          <p:val>
                                            <p:strVal val="#ppt_x-.2"/>
                                          </p:val>
                                        </p:tav>
                                        <p:tav tm="100000">
                                          <p:val>
                                            <p:strVal val="#ppt_x"/>
                                          </p:val>
                                        </p:tav>
                                      </p:tavLst>
                                    </p:anim>
                                    <p:anim calcmode="lin" valueType="num">
                                      <p:cBhvr>
                                        <p:cTn id="17" dur="500" fill="hold"/>
                                        <p:tgtEl>
                                          <p:spTgt spid="10247"/>
                                        </p:tgtEl>
                                        <p:attrNameLst>
                                          <p:attrName>ppt_y</p:attrName>
                                        </p:attrNameLst>
                                      </p:cBhvr>
                                      <p:tavLst>
                                        <p:tav tm="0">
                                          <p:val>
                                            <p:strVal val="#ppt_y"/>
                                          </p:val>
                                        </p:tav>
                                        <p:tav tm="100000">
                                          <p:val>
                                            <p:strVal val="#ppt_y"/>
                                          </p:val>
                                        </p:tav>
                                      </p:tavLst>
                                    </p:anim>
                                    <p:animEffect transition="in" filter="fade">
                                      <p:cBhvr>
                                        <p:cTn id="18" dur="500"/>
                                        <p:tgtEl>
                                          <p:spTgt spid="1024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46">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246">
                                            <p:txEl>
                                              <p:pRg st="3" end="3"/>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246">
                                            <p:txEl>
                                              <p:pRg st="4" end="4"/>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24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title"/>
          </p:nvPr>
        </p:nvSpPr>
        <p:spPr/>
        <p:txBody>
          <a:bodyPr/>
          <a:lstStyle/>
          <a:p>
            <a:pPr algn="l"/>
            <a:r>
              <a:rPr lang="en-US" sz="4000">
                <a:latin typeface="Arial Black" pitchFamily="34" charset="0"/>
              </a:rPr>
              <a:t>“I Stand at the Door and Knock”</a:t>
            </a:r>
          </a:p>
        </p:txBody>
      </p:sp>
      <p:sp>
        <p:nvSpPr>
          <p:cNvPr id="14340" name="Rectangle 4"/>
          <p:cNvSpPr>
            <a:spLocks noGrp="1" noChangeArrowheads="1"/>
          </p:cNvSpPr>
          <p:nvPr>
            <p:ph type="body" sz="half" idx="1"/>
          </p:nvPr>
        </p:nvSpPr>
        <p:spPr/>
        <p:txBody>
          <a:bodyPr/>
          <a:lstStyle/>
          <a:p>
            <a:pPr marL="109538" indent="-109538">
              <a:buFontTx/>
              <a:buNone/>
            </a:pPr>
            <a:r>
              <a:rPr lang="en-US" sz="3200">
                <a:latin typeface="Arial Black" pitchFamily="34" charset="0"/>
              </a:rPr>
              <a:t>THE CHURCH</a:t>
            </a:r>
          </a:p>
          <a:p>
            <a:pPr marL="509588" lvl="1"/>
            <a:r>
              <a:rPr lang="en-US" sz="2800"/>
              <a:t>Revelation 3:14-20</a:t>
            </a:r>
          </a:p>
        </p:txBody>
      </p:sp>
      <p:sp>
        <p:nvSpPr>
          <p:cNvPr id="14341" name="Rectangle 5"/>
          <p:cNvSpPr>
            <a:spLocks noGrp="1" noChangeArrowheads="1"/>
          </p:cNvSpPr>
          <p:nvPr>
            <p:ph type="body" sz="half" idx="2"/>
          </p:nvPr>
        </p:nvSpPr>
        <p:spPr>
          <a:xfrm>
            <a:off x="4648200" y="1600200"/>
            <a:ext cx="4495800" cy="5257800"/>
          </a:xfrm>
        </p:spPr>
        <p:txBody>
          <a:bodyPr/>
          <a:lstStyle/>
          <a:p>
            <a:r>
              <a:rPr lang="en-US" dirty="0" smtClean="0">
                <a:solidFill>
                  <a:srgbClr val="FFC000"/>
                </a:solidFill>
                <a:latin typeface="Aharoni" pitchFamily="2" charset="-79"/>
                <a:cs typeface="Aharoni" pitchFamily="2" charset="-79"/>
              </a:rPr>
              <a:t>When does a church close the door (2 Tim. 4:2-5)?</a:t>
            </a:r>
          </a:p>
          <a:p>
            <a:pPr lvl="1"/>
            <a:r>
              <a:rPr lang="en-US" sz="2600" dirty="0" smtClean="0">
                <a:solidFill>
                  <a:schemeClr val="bg2">
                    <a:lumMod val="20000"/>
                    <a:lumOff val="80000"/>
                  </a:schemeClr>
                </a:solidFill>
              </a:rPr>
              <a:t>When she no longer endures sound doctrine</a:t>
            </a:r>
          </a:p>
          <a:p>
            <a:pPr lvl="1"/>
            <a:r>
              <a:rPr lang="en-US" sz="2600" dirty="0" smtClean="0">
                <a:solidFill>
                  <a:schemeClr val="bg2">
                    <a:lumMod val="20000"/>
                    <a:lumOff val="80000"/>
                  </a:schemeClr>
                </a:solidFill>
              </a:rPr>
              <a:t>When she has her own desires</a:t>
            </a:r>
          </a:p>
          <a:p>
            <a:pPr lvl="1"/>
            <a:r>
              <a:rPr lang="en-US" sz="2600" dirty="0" smtClean="0">
                <a:solidFill>
                  <a:schemeClr val="bg2">
                    <a:lumMod val="20000"/>
                    <a:lumOff val="80000"/>
                  </a:schemeClr>
                </a:solidFill>
              </a:rPr>
              <a:t>When she has itchy ears</a:t>
            </a:r>
          </a:p>
          <a:p>
            <a:pPr lvl="1"/>
            <a:r>
              <a:rPr lang="en-US" sz="2600" dirty="0" smtClean="0">
                <a:solidFill>
                  <a:schemeClr val="bg2">
                    <a:lumMod val="20000"/>
                    <a:lumOff val="80000"/>
                  </a:schemeClr>
                </a:solidFill>
              </a:rPr>
              <a:t>When she turns her ears away from the truth</a:t>
            </a:r>
            <a:endParaRPr lang="en-US" sz="2600" dirty="0">
              <a:solidFill>
                <a:schemeClr val="bg2">
                  <a:lumMod val="20000"/>
                  <a:lumOff val="80000"/>
                </a:schemeClr>
              </a:solidFill>
            </a:endParaRPr>
          </a:p>
        </p:txBody>
      </p:sp>
      <p:pic>
        <p:nvPicPr>
          <p:cNvPr id="14342" name="Picture 6" descr="MPj0385965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65488"/>
            <a:ext cx="4572000" cy="3592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4108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4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4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4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title"/>
          </p:nvPr>
        </p:nvSpPr>
        <p:spPr/>
        <p:txBody>
          <a:bodyPr/>
          <a:lstStyle/>
          <a:p>
            <a:pPr algn="l"/>
            <a:r>
              <a:rPr lang="en-US" sz="4000">
                <a:latin typeface="Arial Black" pitchFamily="34" charset="0"/>
              </a:rPr>
              <a:t>“I Stand at the Door and Knock”</a:t>
            </a:r>
          </a:p>
        </p:txBody>
      </p:sp>
      <p:sp>
        <p:nvSpPr>
          <p:cNvPr id="14340" name="Rectangle 4"/>
          <p:cNvSpPr>
            <a:spLocks noGrp="1" noChangeArrowheads="1"/>
          </p:cNvSpPr>
          <p:nvPr>
            <p:ph type="body" sz="half" idx="1"/>
          </p:nvPr>
        </p:nvSpPr>
        <p:spPr/>
        <p:txBody>
          <a:bodyPr/>
          <a:lstStyle/>
          <a:p>
            <a:pPr marL="109538" indent="-109538">
              <a:buFontTx/>
              <a:buNone/>
            </a:pPr>
            <a:r>
              <a:rPr lang="en-US" sz="3200">
                <a:latin typeface="Arial Black" pitchFamily="34" charset="0"/>
              </a:rPr>
              <a:t>THE CHURCH</a:t>
            </a:r>
          </a:p>
          <a:p>
            <a:pPr marL="509588" lvl="1"/>
            <a:r>
              <a:rPr lang="en-US" sz="2800"/>
              <a:t>Revelation 3:14-20</a:t>
            </a:r>
          </a:p>
        </p:txBody>
      </p:sp>
      <p:sp>
        <p:nvSpPr>
          <p:cNvPr id="14341" name="Rectangle 5"/>
          <p:cNvSpPr>
            <a:spLocks noGrp="1" noChangeArrowheads="1"/>
          </p:cNvSpPr>
          <p:nvPr>
            <p:ph type="body" sz="half" idx="2"/>
          </p:nvPr>
        </p:nvSpPr>
        <p:spPr>
          <a:xfrm>
            <a:off x="4648200" y="1600200"/>
            <a:ext cx="4495800" cy="5257800"/>
          </a:xfrm>
        </p:spPr>
        <p:txBody>
          <a:bodyPr/>
          <a:lstStyle/>
          <a:p>
            <a:r>
              <a:rPr lang="en-US" dirty="0">
                <a:solidFill>
                  <a:srgbClr val="FFC000"/>
                </a:solidFill>
                <a:latin typeface="Aharoni" pitchFamily="2" charset="-79"/>
                <a:cs typeface="Aharoni" pitchFamily="2" charset="-79"/>
              </a:rPr>
              <a:t>Christ was once in that church!</a:t>
            </a:r>
          </a:p>
          <a:p>
            <a:pPr lvl="1"/>
            <a:r>
              <a:rPr lang="en-US" dirty="0"/>
              <a:t>from in their heart to standing </a:t>
            </a:r>
            <a:r>
              <a:rPr lang="en-US" dirty="0" smtClean="0"/>
              <a:t>outside the </a:t>
            </a:r>
            <a:r>
              <a:rPr lang="en-US" dirty="0"/>
              <a:t>door knocking (cf. Eph. 3:17)</a:t>
            </a:r>
          </a:p>
          <a:p>
            <a:pPr lvl="1"/>
            <a:r>
              <a:rPr lang="en-US" dirty="0"/>
              <a:t>had fellowship with brethren in Colossae (Col. 4:15, 16)</a:t>
            </a:r>
          </a:p>
          <a:p>
            <a:r>
              <a:rPr lang="en-US" dirty="0">
                <a:solidFill>
                  <a:srgbClr val="FFC000"/>
                </a:solidFill>
                <a:latin typeface="Aharoni" pitchFamily="2" charset="-79"/>
                <a:cs typeface="Aharoni" pitchFamily="2" charset="-79"/>
              </a:rPr>
              <a:t>time can test and erode our faith</a:t>
            </a:r>
          </a:p>
          <a:p>
            <a:r>
              <a:rPr lang="en-US" dirty="0">
                <a:solidFill>
                  <a:srgbClr val="FFC000"/>
                </a:solidFill>
                <a:latin typeface="Aharoni" pitchFamily="2" charset="-79"/>
                <a:cs typeface="Aharoni" pitchFamily="2" charset="-79"/>
              </a:rPr>
              <a:t>pride can drive Him out</a:t>
            </a:r>
          </a:p>
        </p:txBody>
      </p:sp>
      <p:pic>
        <p:nvPicPr>
          <p:cNvPr id="14342" name="Picture 6" descr="MPj0385965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65488"/>
            <a:ext cx="4572000" cy="35925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4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4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4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4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l"/>
            <a:r>
              <a:rPr lang="en-US" sz="4000">
                <a:latin typeface="Arial Black" pitchFamily="34" charset="0"/>
              </a:rPr>
              <a:t>“I Stand at the Door and Knock”</a:t>
            </a:r>
          </a:p>
        </p:txBody>
      </p:sp>
      <p:sp>
        <p:nvSpPr>
          <p:cNvPr id="16387" name="Rectangle 3"/>
          <p:cNvSpPr>
            <a:spLocks noGrp="1" noChangeArrowheads="1"/>
          </p:cNvSpPr>
          <p:nvPr>
            <p:ph type="body" sz="half" idx="1"/>
          </p:nvPr>
        </p:nvSpPr>
        <p:spPr/>
        <p:txBody>
          <a:bodyPr/>
          <a:lstStyle/>
          <a:p>
            <a:pPr marL="109538" indent="-109538">
              <a:lnSpc>
                <a:spcPct val="90000"/>
              </a:lnSpc>
              <a:buFontTx/>
              <a:buNone/>
            </a:pPr>
            <a:r>
              <a:rPr lang="en-US" sz="3200">
                <a:latin typeface="Arial Black" pitchFamily="34" charset="0"/>
              </a:rPr>
              <a:t>THE CHURCH</a:t>
            </a:r>
          </a:p>
          <a:p>
            <a:pPr marL="509588" lvl="1">
              <a:lnSpc>
                <a:spcPct val="90000"/>
              </a:lnSpc>
            </a:pPr>
            <a:r>
              <a:rPr lang="en-US" sz="2800"/>
              <a:t>Revelation 3:14-20</a:t>
            </a:r>
          </a:p>
        </p:txBody>
      </p:sp>
      <p:sp>
        <p:nvSpPr>
          <p:cNvPr id="16388" name="Rectangle 4"/>
          <p:cNvSpPr>
            <a:spLocks noGrp="1" noChangeArrowheads="1"/>
          </p:cNvSpPr>
          <p:nvPr>
            <p:ph type="body" sz="half" idx="2"/>
          </p:nvPr>
        </p:nvSpPr>
        <p:spPr>
          <a:xfrm>
            <a:off x="4419600" y="1600200"/>
            <a:ext cx="4724400" cy="5257800"/>
          </a:xfrm>
        </p:spPr>
        <p:txBody>
          <a:bodyPr/>
          <a:lstStyle/>
          <a:p>
            <a:pPr>
              <a:lnSpc>
                <a:spcPct val="90000"/>
              </a:lnSpc>
            </a:pPr>
            <a:r>
              <a:rPr lang="en-US" dirty="0">
                <a:solidFill>
                  <a:srgbClr val="FFC000"/>
                </a:solidFill>
                <a:latin typeface="Aharoni" pitchFamily="2" charset="-79"/>
                <a:cs typeface="Aharoni" pitchFamily="2" charset="-79"/>
              </a:rPr>
              <a:t>“have need of nothing” (v. 17)</a:t>
            </a:r>
          </a:p>
          <a:p>
            <a:pPr lvl="1">
              <a:lnSpc>
                <a:spcPct val="90000"/>
              </a:lnSpc>
            </a:pPr>
            <a:r>
              <a:rPr lang="en-US" dirty="0"/>
              <a:t>“For My people have committed two evils: They have forsaken Me, the fountain of living waters, And hewn themselves cisterns––broken cisterns that can hold no water” (Jer. 2:13)</a:t>
            </a:r>
          </a:p>
          <a:p>
            <a:pPr lvl="1">
              <a:lnSpc>
                <a:spcPct val="90000"/>
              </a:lnSpc>
            </a:pPr>
            <a:r>
              <a:rPr lang="en-US" dirty="0"/>
              <a:t>“For if anyone thinks himself to be something, when he is nothing, he deceives himself” (Gal. 6:3)</a:t>
            </a:r>
          </a:p>
        </p:txBody>
      </p:sp>
      <p:pic>
        <p:nvPicPr>
          <p:cNvPr id="16391" name="Picture 7" descr="MCj0134677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5388" y="2590800"/>
            <a:ext cx="2538412" cy="4267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6391"/>
                                        </p:tgtEl>
                                        <p:attrNameLst>
                                          <p:attrName>style.visibility</p:attrName>
                                        </p:attrNameLst>
                                      </p:cBhvr>
                                      <p:to>
                                        <p:strVal val="visible"/>
                                      </p:to>
                                    </p:set>
                                    <p:anim calcmode="lin" valueType="num">
                                      <p:cBhvr>
                                        <p:cTn id="7" dur="500" fill="hold"/>
                                        <p:tgtEl>
                                          <p:spTgt spid="16391"/>
                                        </p:tgtEl>
                                        <p:attrNameLst>
                                          <p:attrName>ppt_w</p:attrName>
                                        </p:attrNameLst>
                                      </p:cBhvr>
                                      <p:tavLst>
                                        <p:tav tm="0">
                                          <p:val>
                                            <p:fltVal val="0"/>
                                          </p:val>
                                        </p:tav>
                                        <p:tav tm="100000">
                                          <p:val>
                                            <p:strVal val="#ppt_w"/>
                                          </p:val>
                                        </p:tav>
                                      </p:tavLst>
                                    </p:anim>
                                    <p:anim calcmode="lin" valueType="num">
                                      <p:cBhvr>
                                        <p:cTn id="8" dur="500" fill="hold"/>
                                        <p:tgtEl>
                                          <p:spTgt spid="16391"/>
                                        </p:tgtEl>
                                        <p:attrNameLst>
                                          <p:attrName>ppt_h</p:attrName>
                                        </p:attrNameLst>
                                      </p:cBhvr>
                                      <p:tavLst>
                                        <p:tav tm="0">
                                          <p:val>
                                            <p:fltVal val="0"/>
                                          </p:val>
                                        </p:tav>
                                        <p:tav tm="100000">
                                          <p:val>
                                            <p:strVal val="#ppt_h"/>
                                          </p:val>
                                        </p:tav>
                                      </p:tavLst>
                                    </p:anim>
                                  </p:childTnLst>
                                </p:cTn>
                              </p:par>
                              <p:par>
                                <p:cTn id="9" presetID="1" presetClass="entr" presetSubtype="0" fill="hold" grpId="0" nodeType="withEffect">
                                  <p:stCondLst>
                                    <p:cond delay="0"/>
                                  </p:stCondLst>
                                  <p:childTnLst>
                                    <p:set>
                                      <p:cBhvr>
                                        <p:cTn id="10" dur="1" fill="hold">
                                          <p:stCondLst>
                                            <p:cond delay="0"/>
                                          </p:stCondLst>
                                        </p:cTn>
                                        <p:tgtEl>
                                          <p:spTgt spid="16388">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8">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9" name="Rectangle 7"/>
          <p:cNvSpPr>
            <a:spLocks noGrp="1" noChangeArrowheads="1"/>
          </p:cNvSpPr>
          <p:nvPr>
            <p:ph type="title"/>
          </p:nvPr>
        </p:nvSpPr>
        <p:spPr/>
        <p:txBody>
          <a:bodyPr/>
          <a:lstStyle/>
          <a:p>
            <a:r>
              <a:rPr lang="en-US" sz="5400" spc="300" dirty="0" smtClean="0">
                <a:latin typeface="Arial Black" pitchFamily="34" charset="0"/>
              </a:rPr>
              <a:t>PERCEIVE</a:t>
            </a:r>
            <a:r>
              <a:rPr lang="en-US" sz="5400" dirty="0" smtClean="0"/>
              <a:t> </a:t>
            </a:r>
            <a:r>
              <a:rPr lang="en-US" dirty="0"/>
              <a:t>o</a:t>
            </a:r>
            <a:r>
              <a:rPr lang="en-US" dirty="0" smtClean="0"/>
              <a:t>ur smallness</a:t>
            </a:r>
            <a:endParaRPr lang="en-US" dirty="0"/>
          </a:p>
        </p:txBody>
      </p:sp>
      <p:sp>
        <p:nvSpPr>
          <p:cNvPr id="18441" name="Rectangle 9"/>
          <p:cNvSpPr>
            <a:spLocks noGrp="1" noChangeArrowheads="1"/>
          </p:cNvSpPr>
          <p:nvPr>
            <p:ph type="body" sz="half" idx="2"/>
          </p:nvPr>
        </p:nvSpPr>
        <p:spPr>
          <a:xfrm>
            <a:off x="4267200" y="1600200"/>
            <a:ext cx="4648200" cy="4525963"/>
          </a:xfrm>
        </p:spPr>
        <p:txBody>
          <a:bodyPr/>
          <a:lstStyle/>
          <a:p>
            <a:pPr marL="0" indent="0" algn="ctr">
              <a:buNone/>
            </a:pPr>
            <a:r>
              <a:rPr lang="en-US" sz="3600" dirty="0">
                <a:solidFill>
                  <a:srgbClr val="FFC000"/>
                </a:solidFill>
              </a:rPr>
              <a:t>“So Samuel said, ‘When you were </a:t>
            </a:r>
            <a:r>
              <a:rPr lang="en-US" sz="3600" dirty="0">
                <a:latin typeface="Arabic Typesetting" pitchFamily="66" charset="-78"/>
                <a:cs typeface="Arabic Typesetting" pitchFamily="66" charset="-78"/>
              </a:rPr>
              <a:t>little</a:t>
            </a:r>
            <a:r>
              <a:rPr lang="en-US" sz="3600" dirty="0"/>
              <a:t> </a:t>
            </a:r>
            <a:r>
              <a:rPr lang="en-US" sz="3600" dirty="0">
                <a:solidFill>
                  <a:srgbClr val="FFC000"/>
                </a:solidFill>
              </a:rPr>
              <a:t>in your own eyes, were you not </a:t>
            </a:r>
            <a:r>
              <a:rPr lang="en-US" sz="3600" spc="300" dirty="0" smtClean="0">
                <a:latin typeface="Impact" pitchFamily="34" charset="0"/>
              </a:rPr>
              <a:t>HEAD</a:t>
            </a:r>
            <a:r>
              <a:rPr lang="en-US" sz="3600" dirty="0" smtClean="0"/>
              <a:t> </a:t>
            </a:r>
            <a:r>
              <a:rPr lang="en-US" sz="3600" dirty="0" smtClean="0">
                <a:solidFill>
                  <a:srgbClr val="FFC000"/>
                </a:solidFill>
              </a:rPr>
              <a:t>of </a:t>
            </a:r>
            <a:r>
              <a:rPr lang="en-US" sz="3600" dirty="0">
                <a:solidFill>
                  <a:srgbClr val="FFC000"/>
                </a:solidFill>
              </a:rPr>
              <a:t>the tribes of Israel? And did not the LORD anoint you </a:t>
            </a:r>
            <a:r>
              <a:rPr lang="en-US" sz="3600" spc="300" dirty="0" smtClean="0">
                <a:latin typeface="Impact" pitchFamily="34" charset="0"/>
              </a:rPr>
              <a:t>KING</a:t>
            </a:r>
            <a:r>
              <a:rPr lang="en-US" sz="3600" dirty="0" smtClean="0"/>
              <a:t> </a:t>
            </a:r>
            <a:r>
              <a:rPr lang="en-US" sz="3600" dirty="0" smtClean="0">
                <a:solidFill>
                  <a:srgbClr val="FFC000"/>
                </a:solidFill>
              </a:rPr>
              <a:t>over </a:t>
            </a:r>
            <a:r>
              <a:rPr lang="en-US" sz="3600" dirty="0">
                <a:solidFill>
                  <a:srgbClr val="FFC000"/>
                </a:solidFill>
              </a:rPr>
              <a:t>Israel?’” </a:t>
            </a:r>
            <a:r>
              <a:rPr lang="en-US" sz="3600" dirty="0" smtClean="0">
                <a:solidFill>
                  <a:srgbClr val="FFC000"/>
                </a:solidFill>
              </a:rPr>
              <a:t/>
            </a:r>
            <a:br>
              <a:rPr lang="en-US" sz="3600" dirty="0" smtClean="0">
                <a:solidFill>
                  <a:srgbClr val="FFC000"/>
                </a:solidFill>
              </a:rPr>
            </a:br>
            <a:r>
              <a:rPr lang="en-US" sz="3600" dirty="0" smtClean="0">
                <a:solidFill>
                  <a:srgbClr val="FFC000"/>
                </a:solidFill>
              </a:rPr>
              <a:t>(</a:t>
            </a:r>
            <a:r>
              <a:rPr lang="en-US" sz="3600" dirty="0">
                <a:solidFill>
                  <a:srgbClr val="FFC000"/>
                </a:solidFill>
              </a:rPr>
              <a:t>1 Sam. 15:17</a:t>
            </a:r>
            <a:r>
              <a:rPr lang="en-US" sz="3600" dirty="0"/>
              <a:t>)</a:t>
            </a:r>
          </a:p>
        </p:txBody>
      </p:sp>
      <p:pic>
        <p:nvPicPr>
          <p:cNvPr id="18442" name="Picture 10" descr="j0237114"/>
          <p:cNvPicPr>
            <a:picLocks noGrp="1" noChangeAspect="1" noChangeArrowheads="1"/>
          </p:cNvPicPr>
          <p:nvPr>
            <p:ph sz="half" idx="1"/>
          </p:nvPr>
        </p:nvPicPr>
        <p:blipFill>
          <a:blip r:embed="rId4" cstate="print">
            <a:extLst>
              <a:ext uri="{28A0092B-C50C-407E-A947-70E740481C1C}">
                <a14:useLocalDpi xmlns:a14="http://schemas.microsoft.com/office/drawing/2010/main" val="0"/>
              </a:ext>
            </a:extLst>
          </a:blip>
          <a:srcRect/>
          <a:stretch>
            <a:fillRect/>
          </a:stretch>
        </p:blipFill>
        <p:spPr>
          <a:xfrm>
            <a:off x="768350" y="1660525"/>
            <a:ext cx="3117850" cy="4283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3" name="Picture 19" descr="MPj04073970000[1]"/>
          <p:cNvPicPr>
            <a:picLocks noChangeAspect="1" noChangeArrowheads="1"/>
          </p:cNvPicPr>
          <p:nvPr/>
        </p:nvPicPr>
        <p:blipFill>
          <a:blip r:embed="rId3">
            <a:lum bright="-10000"/>
            <a:extLst>
              <a:ext uri="{28A0092B-C50C-407E-A947-70E740481C1C}">
                <a14:useLocalDpi xmlns:a14="http://schemas.microsoft.com/office/drawing/2010/main" val="0"/>
              </a:ext>
            </a:extLst>
          </a:blip>
          <a:srcRect/>
          <a:stretch>
            <a:fillRect/>
          </a:stretch>
        </p:blipFill>
        <p:spPr bwMode="auto">
          <a:xfrm>
            <a:off x="0" y="0"/>
            <a:ext cx="4724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3"/>
          <p:cNvSpPr>
            <a:spLocks noGrp="1" noChangeArrowheads="1"/>
          </p:cNvSpPr>
          <p:nvPr>
            <p:ph type="title"/>
          </p:nvPr>
        </p:nvSpPr>
        <p:spPr>
          <a:xfrm>
            <a:off x="0" y="274638"/>
            <a:ext cx="9144000" cy="1143000"/>
          </a:xfrm>
        </p:spPr>
        <p:txBody>
          <a:bodyPr/>
          <a:lstStyle/>
          <a:p>
            <a:pPr algn="r"/>
            <a:r>
              <a:rPr lang="en-US" sz="3600">
                <a:solidFill>
                  <a:schemeClr val="folHlink"/>
                </a:solidFill>
                <a:effectLst>
                  <a:outerShdw blurRad="38100" dist="38100" dir="2700000" algn="tl">
                    <a:srgbClr val="FFFFFF"/>
                  </a:outerShdw>
                </a:effectLst>
                <a:latin typeface="Arial Black" pitchFamily="34" charset="0"/>
              </a:rPr>
              <a:t>“I Stand at the</a:t>
            </a:r>
            <a:r>
              <a:rPr lang="en-US" sz="3600">
                <a:latin typeface="Arial Black" pitchFamily="34" charset="0"/>
              </a:rPr>
              <a:t> </a:t>
            </a:r>
            <a:r>
              <a:rPr lang="en-US" sz="3600">
                <a:solidFill>
                  <a:schemeClr val="tx1"/>
                </a:solidFill>
                <a:latin typeface="Arial Black" pitchFamily="34" charset="0"/>
              </a:rPr>
              <a:t>Door and Knock”</a:t>
            </a:r>
          </a:p>
        </p:txBody>
      </p:sp>
      <p:sp>
        <p:nvSpPr>
          <p:cNvPr id="21508" name="Rectangle 4"/>
          <p:cNvSpPr>
            <a:spLocks noGrp="1" noChangeArrowheads="1"/>
          </p:cNvSpPr>
          <p:nvPr>
            <p:ph type="body" sz="half" idx="1"/>
          </p:nvPr>
        </p:nvSpPr>
        <p:spPr/>
        <p:txBody>
          <a:bodyPr/>
          <a:lstStyle/>
          <a:p>
            <a:pPr marL="109538" indent="-109538">
              <a:buFontTx/>
              <a:buNone/>
            </a:pPr>
            <a:r>
              <a:rPr lang="en-US" sz="3200">
                <a:latin typeface="Arial Black" pitchFamily="34" charset="0"/>
              </a:rPr>
              <a:t>THE CHURCH</a:t>
            </a:r>
          </a:p>
          <a:p>
            <a:pPr marL="509588" lvl="1"/>
            <a:r>
              <a:rPr lang="en-US" sz="2800"/>
              <a:t>Revelation 3:14-20</a:t>
            </a:r>
          </a:p>
        </p:txBody>
      </p:sp>
      <p:sp>
        <p:nvSpPr>
          <p:cNvPr id="21509" name="Rectangle 5"/>
          <p:cNvSpPr>
            <a:spLocks noGrp="1" noChangeArrowheads="1"/>
          </p:cNvSpPr>
          <p:nvPr>
            <p:ph type="body" sz="half" idx="2"/>
          </p:nvPr>
        </p:nvSpPr>
        <p:spPr>
          <a:xfrm>
            <a:off x="4648200" y="1600200"/>
            <a:ext cx="4495800" cy="5257800"/>
          </a:xfrm>
        </p:spPr>
        <p:txBody>
          <a:bodyPr/>
          <a:lstStyle/>
          <a:p>
            <a:r>
              <a:rPr lang="en-US" sz="3200" b="1">
                <a:solidFill>
                  <a:schemeClr val="folHlink"/>
                </a:solidFill>
              </a:rPr>
              <a:t>why would Jesus knock at the door?</a:t>
            </a:r>
          </a:p>
          <a:p>
            <a:pPr lvl="1"/>
            <a:r>
              <a:rPr lang="en-US" sz="2800" b="1"/>
              <a:t>he wants to dine</a:t>
            </a:r>
          </a:p>
          <a:p>
            <a:pPr lvl="2"/>
            <a:r>
              <a:rPr lang="en-US" sz="2400" b="1"/>
              <a:t>would great men honor you this way?</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build="p"/>
    </p:bldLst>
  </p:timing>
</p:sld>
</file>

<file path=ppt/theme/theme1.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docProps/app.xml><?xml version="1.0" encoding="utf-8"?>
<Properties xmlns="http://schemas.openxmlformats.org/officeDocument/2006/extended-properties" xmlns:vt="http://schemas.openxmlformats.org/officeDocument/2006/docPropsVTypes">
  <TotalTime>1268</TotalTime>
  <Words>2105</Words>
  <Application>Microsoft Office PowerPoint</Application>
  <PresentationFormat>On-screen Show (4:3)</PresentationFormat>
  <Paragraphs>154</Paragraphs>
  <Slides>14</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Arial Black</vt:lpstr>
      <vt:lpstr>Aharoni</vt:lpstr>
      <vt:lpstr>Arabic Typesetting</vt:lpstr>
      <vt:lpstr>Impact</vt:lpstr>
      <vt:lpstr>Liste</vt:lpstr>
      <vt:lpstr>Default Design</vt:lpstr>
      <vt:lpstr>PowerPoint Presentation</vt:lpstr>
      <vt:lpstr>Heaven’s King</vt:lpstr>
      <vt:lpstr>“I Stand at the Door and Knock”</vt:lpstr>
      <vt:lpstr>“I Stand at the Door and Knock”</vt:lpstr>
      <vt:lpstr>“I Stand at the Door and Knock”</vt:lpstr>
      <vt:lpstr>“I Stand at the Door and Knock”</vt:lpstr>
      <vt:lpstr>“I Stand at the Door and Knock”</vt:lpstr>
      <vt:lpstr>PERCEIVE our smallness</vt:lpstr>
      <vt:lpstr>“I Stand at the Door and Knock”</vt:lpstr>
      <vt:lpstr>“I Stand at the Door and Knock”</vt:lpstr>
      <vt:lpstr>“I Stand at the Door and Knock”</vt:lpstr>
      <vt:lpstr>No “Faith Only” in Revelation 3:20</vt:lpstr>
      <vt:lpstr>The Danger of Leaving the Door Closed</vt:lpstr>
      <vt:lpstr>Will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Heaven’s King</dc:title>
  <dc:creator>Steven J. Wallace</dc:creator>
  <cp:lastModifiedBy>Steven J. Wallace</cp:lastModifiedBy>
  <cp:revision>22</cp:revision>
  <dcterms:created xsi:type="dcterms:W3CDTF">2006-11-03T03:35:54Z</dcterms:created>
  <dcterms:modified xsi:type="dcterms:W3CDTF">2013-04-14T01:54:51Z</dcterms:modified>
</cp:coreProperties>
</file>